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3" r:id="rId1"/>
    <p:sldMasterId id="2147484046" r:id="rId2"/>
  </p:sldMasterIdLst>
  <p:notesMasterIdLst>
    <p:notesMasterId r:id="rId24"/>
  </p:notesMasterIdLst>
  <p:sldIdLst>
    <p:sldId id="359" r:id="rId3"/>
    <p:sldId id="367" r:id="rId4"/>
    <p:sldId id="257" r:id="rId5"/>
    <p:sldId id="351" r:id="rId6"/>
    <p:sldId id="350" r:id="rId7"/>
    <p:sldId id="361" r:id="rId8"/>
    <p:sldId id="368" r:id="rId9"/>
    <p:sldId id="377" r:id="rId10"/>
    <p:sldId id="376" r:id="rId11"/>
    <p:sldId id="373" r:id="rId12"/>
    <p:sldId id="369" r:id="rId13"/>
    <p:sldId id="378" r:id="rId14"/>
    <p:sldId id="354" r:id="rId15"/>
    <p:sldId id="356" r:id="rId16"/>
    <p:sldId id="271" r:id="rId17"/>
    <p:sldId id="272" r:id="rId18"/>
    <p:sldId id="264" r:id="rId19"/>
    <p:sldId id="278" r:id="rId20"/>
    <p:sldId id="279" r:id="rId21"/>
    <p:sldId id="348" r:id="rId22"/>
    <p:sldId id="3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6263" autoAdjust="0"/>
  </p:normalViewPr>
  <p:slideViewPr>
    <p:cSldViewPr snapToGrid="0">
      <p:cViewPr varScale="1">
        <p:scale>
          <a:sx n="57" d="100"/>
          <a:sy n="57" d="100"/>
        </p:scale>
        <p:origin x="12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40B189-2B1D-4BE5-933A-FB6DBB358C2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08620B-B882-4F3C-8BB5-54BBB72CAAD9}">
      <dgm:prSet custT="1"/>
      <dgm:spPr>
        <a:solidFill>
          <a:srgbClr val="C00000"/>
        </a:solidFill>
      </dgm:spPr>
      <dgm:t>
        <a:bodyPr/>
        <a:lstStyle/>
        <a:p>
          <a:r>
            <a:rPr lang="en-US" sz="3200" dirty="0">
              <a:latin typeface="Book Antiqua" panose="02040602050305030304" pitchFamily="18" charset="0"/>
            </a:rPr>
            <a:t>WORLD SICKLE CELL DAY June 19</a:t>
          </a:r>
          <a:r>
            <a:rPr lang="en-US" sz="3200" baseline="30000" dirty="0">
              <a:latin typeface="Book Antiqua" panose="02040602050305030304" pitchFamily="18" charset="0"/>
            </a:rPr>
            <a:t>th</a:t>
          </a:r>
          <a:r>
            <a:rPr lang="en-US" sz="3200" dirty="0">
              <a:latin typeface="Book Antiqua" panose="02040602050305030304" pitchFamily="18" charset="0"/>
            </a:rPr>
            <a:t>  2026 </a:t>
          </a:r>
          <a:br>
            <a:rPr lang="en-US" sz="3200" dirty="0">
              <a:latin typeface="Book Antiqua" panose="02040602050305030304" pitchFamily="18" charset="0"/>
            </a:rPr>
          </a:br>
          <a:endParaRPr lang="en-US" sz="3200" dirty="0">
            <a:latin typeface="Book Antiqua" panose="02040602050305030304" pitchFamily="18" charset="0"/>
          </a:endParaRPr>
        </a:p>
        <a:p>
          <a:r>
            <a:rPr lang="en-US" sz="3200" b="0" i="0" baseline="0" dirty="0">
              <a:latin typeface="Book Antiqua" panose="02040602050305030304" pitchFamily="18" charset="0"/>
            </a:rPr>
            <a:t>Theme: "</a:t>
          </a:r>
          <a:r>
            <a:rPr lang="en-US" sz="2800" b="0" i="0" baseline="0" dirty="0">
              <a:latin typeface="Book Antiqua" panose="02040602050305030304" pitchFamily="18" charset="0"/>
            </a:rPr>
            <a:t>Closing the Survival Gap:</a:t>
          </a:r>
          <a:br>
            <a:rPr lang="en-US" sz="2800" b="0" i="0" baseline="0" dirty="0">
              <a:latin typeface="Book Antiqua" panose="02040602050305030304" pitchFamily="18" charset="0"/>
            </a:rPr>
          </a:br>
          <a:r>
            <a:rPr lang="en-US" sz="2800" b="0" i="0" baseline="0" dirty="0">
              <a:latin typeface="Book Antiqua" panose="02040602050305030304" pitchFamily="18" charset="0"/>
            </a:rPr>
            <a:t>              Equity in Sickle Cell Disease Care </a:t>
          </a:r>
          <a:br>
            <a:rPr lang="en-US" sz="2800" b="0" i="0" baseline="0" dirty="0">
              <a:latin typeface="Book Antiqua" panose="02040602050305030304" pitchFamily="18" charset="0"/>
            </a:rPr>
          </a:br>
          <a:br>
            <a:rPr lang="en-US" sz="2800" b="0" i="0" baseline="0" dirty="0">
              <a:latin typeface="Book Antiqua" panose="02040602050305030304" pitchFamily="18" charset="0"/>
            </a:rPr>
          </a:br>
          <a:endParaRPr lang="en-US" sz="2800" dirty="0">
            <a:latin typeface="Book Antiqua" panose="02040602050305030304" pitchFamily="18" charset="0"/>
          </a:endParaRPr>
        </a:p>
      </dgm:t>
    </dgm:pt>
    <dgm:pt modelId="{9A54829B-7E4B-404A-9C21-39CC084FB098}" type="parTrans" cxnId="{229EFE84-308D-4FC8-9572-4B88A0A15AF2}">
      <dgm:prSet/>
      <dgm:spPr/>
      <dgm:t>
        <a:bodyPr/>
        <a:lstStyle/>
        <a:p>
          <a:endParaRPr lang="en-US"/>
        </a:p>
      </dgm:t>
    </dgm:pt>
    <dgm:pt modelId="{FB8035FB-1D83-4BF0-A5AA-58C79E4BEE6D}" type="sibTrans" cxnId="{229EFE84-308D-4FC8-9572-4B88A0A15AF2}">
      <dgm:prSet/>
      <dgm:spPr/>
      <dgm:t>
        <a:bodyPr/>
        <a:lstStyle/>
        <a:p>
          <a:endParaRPr lang="en-US"/>
        </a:p>
      </dgm:t>
    </dgm:pt>
    <dgm:pt modelId="{8DEFC359-E1B4-4CF7-B227-DD0013F3D2EB}" type="pres">
      <dgm:prSet presAssocID="{6D40B189-2B1D-4BE5-933A-FB6DBB358C2B}" presName="Name0" presStyleCnt="0">
        <dgm:presLayoutVars>
          <dgm:dir/>
          <dgm:animLvl val="lvl"/>
          <dgm:resizeHandles val="exact"/>
        </dgm:presLayoutVars>
      </dgm:prSet>
      <dgm:spPr/>
    </dgm:pt>
    <dgm:pt modelId="{55AC8877-21EA-4669-8027-801B175184F5}" type="pres">
      <dgm:prSet presAssocID="{4A08620B-B882-4F3C-8BB5-54BBB72CAAD9}" presName="composite" presStyleCnt="0"/>
      <dgm:spPr/>
    </dgm:pt>
    <dgm:pt modelId="{D373572C-7A1D-4EB2-86EF-9B033EC6B4A6}" type="pres">
      <dgm:prSet presAssocID="{4A08620B-B882-4F3C-8BB5-54BBB72CAAD9}" presName="parTx" presStyleLbl="alignNode1" presStyleIdx="0" presStyleCnt="1" custLinFactNeighborX="741" custLinFactNeighborY="6264">
        <dgm:presLayoutVars>
          <dgm:chMax val="0"/>
          <dgm:chPref val="0"/>
          <dgm:bulletEnabled val="1"/>
        </dgm:presLayoutVars>
      </dgm:prSet>
      <dgm:spPr/>
    </dgm:pt>
    <dgm:pt modelId="{0EA15DF0-4187-4747-8921-CF9641B326EC}" type="pres">
      <dgm:prSet presAssocID="{4A08620B-B882-4F3C-8BB5-54BBB72CAAD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229EFE84-308D-4FC8-9572-4B88A0A15AF2}" srcId="{6D40B189-2B1D-4BE5-933A-FB6DBB358C2B}" destId="{4A08620B-B882-4F3C-8BB5-54BBB72CAAD9}" srcOrd="0" destOrd="0" parTransId="{9A54829B-7E4B-404A-9C21-39CC084FB098}" sibTransId="{FB8035FB-1D83-4BF0-A5AA-58C79E4BEE6D}"/>
    <dgm:cxn modelId="{0B06B5A9-D629-489D-8BA6-BD223B130AEB}" type="presOf" srcId="{4A08620B-B882-4F3C-8BB5-54BBB72CAAD9}" destId="{D373572C-7A1D-4EB2-86EF-9B033EC6B4A6}" srcOrd="0" destOrd="0" presId="urn:microsoft.com/office/officeart/2005/8/layout/hList1"/>
    <dgm:cxn modelId="{AC4A0BF4-A0CB-4C7A-889F-F742AA950AAE}" type="presOf" srcId="{6D40B189-2B1D-4BE5-933A-FB6DBB358C2B}" destId="{8DEFC359-E1B4-4CF7-B227-DD0013F3D2EB}" srcOrd="0" destOrd="0" presId="urn:microsoft.com/office/officeart/2005/8/layout/hList1"/>
    <dgm:cxn modelId="{EEB185F6-7BC9-4A1E-9D0B-5A799D71F0B7}" type="presParOf" srcId="{8DEFC359-E1B4-4CF7-B227-DD0013F3D2EB}" destId="{55AC8877-21EA-4669-8027-801B175184F5}" srcOrd="0" destOrd="0" presId="urn:microsoft.com/office/officeart/2005/8/layout/hList1"/>
    <dgm:cxn modelId="{54D3B478-626D-4B79-9653-5D38CA83145C}" type="presParOf" srcId="{55AC8877-21EA-4669-8027-801B175184F5}" destId="{D373572C-7A1D-4EB2-86EF-9B033EC6B4A6}" srcOrd="0" destOrd="0" presId="urn:microsoft.com/office/officeart/2005/8/layout/hList1"/>
    <dgm:cxn modelId="{517DCAEF-22E6-485B-92F0-51027126C1FE}" type="presParOf" srcId="{55AC8877-21EA-4669-8027-801B175184F5}" destId="{0EA15DF0-4187-4747-8921-CF9641B326E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4B83B13-AF23-4B2C-A5D7-5B8F5AD7956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D430D-780C-4067-ADAB-8770448394E1}">
      <dgm:prSet custT="1"/>
      <dgm:spPr>
        <a:solidFill>
          <a:srgbClr val="C00000"/>
        </a:solidFill>
      </dgm:spPr>
      <dgm:t>
        <a:bodyPr/>
        <a:lstStyle/>
        <a:p>
          <a:r>
            <a:rPr lang="en-US" sz="2400" b="1" dirty="0">
              <a:latin typeface="Book Antiqua" panose="02040602050305030304" pitchFamily="18" charset="0"/>
            </a:rPr>
            <a:t>How Common is Sickle Cell Disease in Nigeria?</a:t>
          </a:r>
          <a:br>
            <a:rPr lang="en-US" sz="2400" b="1" dirty="0">
              <a:latin typeface="Book Antiqua" panose="02040602050305030304" pitchFamily="18" charset="0"/>
            </a:rPr>
          </a:br>
          <a:endParaRPr lang="en-US" sz="2400" b="1" dirty="0">
            <a:latin typeface="Book Antiqua" panose="02040602050305030304" pitchFamily="18" charset="0"/>
          </a:endParaRPr>
        </a:p>
      </dgm:t>
    </dgm:pt>
    <dgm:pt modelId="{321B1274-C845-4854-9975-AF851CFD012F}" type="parTrans" cxnId="{D994CCEB-4736-4775-B81F-B12CA9CCCED9}">
      <dgm:prSet/>
      <dgm:spPr/>
      <dgm:t>
        <a:bodyPr/>
        <a:lstStyle/>
        <a:p>
          <a:endParaRPr lang="en-US"/>
        </a:p>
      </dgm:t>
    </dgm:pt>
    <dgm:pt modelId="{63495733-5900-4A7A-9067-1660621F63D9}" type="sibTrans" cxnId="{D994CCEB-4736-4775-B81F-B12CA9CCCED9}">
      <dgm:prSet/>
      <dgm:spPr/>
      <dgm:t>
        <a:bodyPr/>
        <a:lstStyle/>
        <a:p>
          <a:endParaRPr lang="en-US"/>
        </a:p>
      </dgm:t>
    </dgm:pt>
    <dgm:pt modelId="{017E5E6D-68F5-4B6C-84BC-17CBBB6AB22E}" type="pres">
      <dgm:prSet presAssocID="{F4B83B13-AF23-4B2C-A5D7-5B8F5AD7956B}" presName="Name0" presStyleCnt="0">
        <dgm:presLayoutVars>
          <dgm:dir/>
          <dgm:animLvl val="lvl"/>
          <dgm:resizeHandles val="exact"/>
        </dgm:presLayoutVars>
      </dgm:prSet>
      <dgm:spPr/>
    </dgm:pt>
    <dgm:pt modelId="{4EBB3CFE-EA3E-4F11-852C-9D852AFD2EDE}" type="pres">
      <dgm:prSet presAssocID="{E2ED430D-780C-4067-ADAB-8770448394E1}" presName="linNode" presStyleCnt="0"/>
      <dgm:spPr/>
    </dgm:pt>
    <dgm:pt modelId="{A531105E-FE67-4E54-B2A7-27F63DA26AD7}" type="pres">
      <dgm:prSet presAssocID="{E2ED430D-780C-4067-ADAB-8770448394E1}" presName="parentText" presStyleLbl="node1" presStyleIdx="0" presStyleCnt="1" custScaleY="100098">
        <dgm:presLayoutVars>
          <dgm:chMax val="1"/>
          <dgm:bulletEnabled val="1"/>
        </dgm:presLayoutVars>
      </dgm:prSet>
      <dgm:spPr/>
    </dgm:pt>
  </dgm:ptLst>
  <dgm:cxnLst>
    <dgm:cxn modelId="{DB258008-6AF2-46E4-9833-3E6880313CAB}" type="presOf" srcId="{F4B83B13-AF23-4B2C-A5D7-5B8F5AD7956B}" destId="{017E5E6D-68F5-4B6C-84BC-17CBBB6AB22E}" srcOrd="0" destOrd="0" presId="urn:microsoft.com/office/officeart/2005/8/layout/vList5"/>
    <dgm:cxn modelId="{5424DA36-9FA2-42B3-BC3F-AD404EA2859C}" type="presOf" srcId="{E2ED430D-780C-4067-ADAB-8770448394E1}" destId="{A531105E-FE67-4E54-B2A7-27F63DA26AD7}" srcOrd="0" destOrd="0" presId="urn:microsoft.com/office/officeart/2005/8/layout/vList5"/>
    <dgm:cxn modelId="{D994CCEB-4736-4775-B81F-B12CA9CCCED9}" srcId="{F4B83B13-AF23-4B2C-A5D7-5B8F5AD7956B}" destId="{E2ED430D-780C-4067-ADAB-8770448394E1}" srcOrd="0" destOrd="0" parTransId="{321B1274-C845-4854-9975-AF851CFD012F}" sibTransId="{63495733-5900-4A7A-9067-1660621F63D9}"/>
    <dgm:cxn modelId="{72805DBF-045C-4741-BF9E-EADAFC36CCDA}" type="presParOf" srcId="{017E5E6D-68F5-4B6C-84BC-17CBBB6AB22E}" destId="{4EBB3CFE-EA3E-4F11-852C-9D852AFD2EDE}" srcOrd="0" destOrd="0" presId="urn:microsoft.com/office/officeart/2005/8/layout/vList5"/>
    <dgm:cxn modelId="{9FF07767-D348-4D89-A71A-2B85A0FE113E}" type="presParOf" srcId="{4EBB3CFE-EA3E-4F11-852C-9D852AFD2EDE}" destId="{A531105E-FE67-4E54-B2A7-27F63DA26AD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825E295-293E-44BB-A5A4-5CDBD5ED3A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EA8FA2-0462-4075-84A1-D95B1D2C7537}">
      <dgm:prSet/>
      <dgm:spPr>
        <a:solidFill>
          <a:srgbClr val="C00000"/>
        </a:solidFill>
      </dgm:spPr>
      <dgm:t>
        <a:bodyPr/>
        <a:lstStyle/>
        <a:p>
          <a:r>
            <a:rPr lang="en-US" b="0" dirty="0">
              <a:latin typeface="Book Antiqua" panose="02040602050305030304" pitchFamily="18" charset="0"/>
            </a:rPr>
            <a:t>Nigeria carries the highest burden of sickle cell disease worldwide.</a:t>
          </a:r>
          <a:endParaRPr lang="en-US" dirty="0">
            <a:latin typeface="Book Antiqua" panose="02040602050305030304" pitchFamily="18" charset="0"/>
          </a:endParaRPr>
        </a:p>
      </dgm:t>
    </dgm:pt>
    <dgm:pt modelId="{23F554DC-9364-4313-BF39-382FDADDB67D}" type="parTrans" cxnId="{BD1BCCD3-DA1B-48F3-A99B-9BF84104CB5C}">
      <dgm:prSet/>
      <dgm:spPr/>
      <dgm:t>
        <a:bodyPr/>
        <a:lstStyle/>
        <a:p>
          <a:endParaRPr lang="en-US"/>
        </a:p>
      </dgm:t>
    </dgm:pt>
    <dgm:pt modelId="{0AD3BDA4-0127-4D2B-9EAF-2073FD3D82F7}" type="sibTrans" cxnId="{BD1BCCD3-DA1B-48F3-A99B-9BF84104CB5C}">
      <dgm:prSet/>
      <dgm:spPr/>
      <dgm:t>
        <a:bodyPr/>
        <a:lstStyle/>
        <a:p>
          <a:endParaRPr lang="en-US"/>
        </a:p>
      </dgm:t>
    </dgm:pt>
    <dgm:pt modelId="{5265A0E4-D108-4596-A1E9-A2527F64E723}">
      <dgm:prSet/>
      <dgm:spPr>
        <a:solidFill>
          <a:srgbClr val="C00000"/>
        </a:solidFill>
      </dgm:spPr>
      <dgm:t>
        <a:bodyPr/>
        <a:lstStyle/>
        <a:p>
          <a:r>
            <a:rPr lang="en-US" b="0" dirty="0">
              <a:latin typeface="Book Antiqua" panose="02040602050305030304" pitchFamily="18" charset="0"/>
            </a:rPr>
            <a:t>About 25% of Nigerians (1 in 4) have the sickle cell trait (AS).</a:t>
          </a:r>
          <a:endParaRPr lang="en-US" dirty="0">
            <a:latin typeface="Book Antiqua" panose="02040602050305030304" pitchFamily="18" charset="0"/>
          </a:endParaRPr>
        </a:p>
      </dgm:t>
    </dgm:pt>
    <dgm:pt modelId="{455FC0D1-6004-43AC-8A57-4F60A591E364}" type="parTrans" cxnId="{23B71CA6-8E93-46AF-B122-7DAC88956774}">
      <dgm:prSet/>
      <dgm:spPr/>
      <dgm:t>
        <a:bodyPr/>
        <a:lstStyle/>
        <a:p>
          <a:endParaRPr lang="en-US"/>
        </a:p>
      </dgm:t>
    </dgm:pt>
    <dgm:pt modelId="{B271486A-D2A4-4A46-A65C-380B37446164}" type="sibTrans" cxnId="{23B71CA6-8E93-46AF-B122-7DAC88956774}">
      <dgm:prSet/>
      <dgm:spPr/>
      <dgm:t>
        <a:bodyPr/>
        <a:lstStyle/>
        <a:p>
          <a:endParaRPr lang="en-US"/>
        </a:p>
      </dgm:t>
    </dgm:pt>
    <dgm:pt modelId="{99B9E236-05B0-4264-8E46-EFC80C5E7185}">
      <dgm:prSet/>
      <dgm:spPr>
        <a:solidFill>
          <a:srgbClr val="C00000"/>
        </a:solidFill>
      </dgm:spPr>
      <dgm:t>
        <a:bodyPr/>
        <a:lstStyle/>
        <a:p>
          <a:r>
            <a:rPr lang="en-US" b="0" dirty="0">
              <a:latin typeface="Book Antiqua" panose="02040602050305030304" pitchFamily="18" charset="0"/>
            </a:rPr>
            <a:t>Nearly 150,000 babies are born every year with sickle cell disease.</a:t>
          </a:r>
          <a:endParaRPr lang="en-US" dirty="0">
            <a:latin typeface="Book Antiqua" panose="02040602050305030304" pitchFamily="18" charset="0"/>
          </a:endParaRPr>
        </a:p>
      </dgm:t>
    </dgm:pt>
    <dgm:pt modelId="{66B223F4-0026-4A64-A463-65D12AA661F7}" type="parTrans" cxnId="{B3BB5CF0-1793-4152-BFB0-830E0DB96BC9}">
      <dgm:prSet/>
      <dgm:spPr/>
      <dgm:t>
        <a:bodyPr/>
        <a:lstStyle/>
        <a:p>
          <a:endParaRPr lang="en-US"/>
        </a:p>
      </dgm:t>
    </dgm:pt>
    <dgm:pt modelId="{324141F0-9CB6-43D7-A6AA-F57647482494}" type="sibTrans" cxnId="{B3BB5CF0-1793-4152-BFB0-830E0DB96BC9}">
      <dgm:prSet/>
      <dgm:spPr/>
      <dgm:t>
        <a:bodyPr/>
        <a:lstStyle/>
        <a:p>
          <a:endParaRPr lang="en-US"/>
        </a:p>
      </dgm:t>
    </dgm:pt>
    <dgm:pt modelId="{13C7DCD0-7FB1-49C3-AA75-0D0B24465396}">
      <dgm:prSet/>
      <dgm:spPr>
        <a:solidFill>
          <a:srgbClr val="C00000"/>
        </a:solidFill>
      </dgm:spPr>
      <dgm:t>
        <a:bodyPr/>
        <a:lstStyle/>
        <a:p>
          <a:r>
            <a:rPr lang="en-US" b="1" dirty="0">
              <a:latin typeface="Book Antiqua" panose="02040602050305030304" pitchFamily="18" charset="0"/>
            </a:rPr>
            <a:t>People </a:t>
          </a:r>
          <a:r>
            <a:rPr lang="en-US" b="0" dirty="0">
              <a:latin typeface="Book Antiqua" panose="02040602050305030304" pitchFamily="18" charset="0"/>
            </a:rPr>
            <a:t> living with sickle cell are true warriors, fighting daily to survive and thrive</a:t>
          </a:r>
          <a:endParaRPr lang="en-US" dirty="0">
            <a:latin typeface="Book Antiqua" panose="02040602050305030304" pitchFamily="18" charset="0"/>
          </a:endParaRPr>
        </a:p>
      </dgm:t>
    </dgm:pt>
    <dgm:pt modelId="{74C270D8-D5D8-4AA4-BEAD-EB34A4AF93F7}" type="parTrans" cxnId="{56093BA7-9099-43D6-86E3-44154EE8B4FB}">
      <dgm:prSet/>
      <dgm:spPr/>
      <dgm:t>
        <a:bodyPr/>
        <a:lstStyle/>
        <a:p>
          <a:endParaRPr lang="en-US"/>
        </a:p>
      </dgm:t>
    </dgm:pt>
    <dgm:pt modelId="{E9D0DEBB-65FB-422F-B7D6-5A05FD20B65F}" type="sibTrans" cxnId="{56093BA7-9099-43D6-86E3-44154EE8B4FB}">
      <dgm:prSet/>
      <dgm:spPr/>
      <dgm:t>
        <a:bodyPr/>
        <a:lstStyle/>
        <a:p>
          <a:endParaRPr lang="en-US"/>
        </a:p>
      </dgm:t>
    </dgm:pt>
    <dgm:pt modelId="{255A1E70-0033-43B5-9E85-73D4E1EC30E6}" type="pres">
      <dgm:prSet presAssocID="{D825E295-293E-44BB-A5A4-5CDBD5ED3A75}" presName="linear" presStyleCnt="0">
        <dgm:presLayoutVars>
          <dgm:animLvl val="lvl"/>
          <dgm:resizeHandles val="exact"/>
        </dgm:presLayoutVars>
      </dgm:prSet>
      <dgm:spPr/>
    </dgm:pt>
    <dgm:pt modelId="{39731E39-EC5E-4270-AA0A-DDEB6E616005}" type="pres">
      <dgm:prSet presAssocID="{30EA8FA2-0462-4075-84A1-D95B1D2C753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DBA8283-0E59-4F5B-8FEF-6ED040F842C9}" type="pres">
      <dgm:prSet presAssocID="{0AD3BDA4-0127-4D2B-9EAF-2073FD3D82F7}" presName="spacer" presStyleCnt="0"/>
      <dgm:spPr/>
    </dgm:pt>
    <dgm:pt modelId="{831EE7AA-D5A5-4FD0-8C09-06EF8C6B001B}" type="pres">
      <dgm:prSet presAssocID="{5265A0E4-D108-4596-A1E9-A2527F64E72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399F136-0173-4D29-9F70-8D96A36E07E5}" type="pres">
      <dgm:prSet presAssocID="{B271486A-D2A4-4A46-A65C-380B37446164}" presName="spacer" presStyleCnt="0"/>
      <dgm:spPr/>
    </dgm:pt>
    <dgm:pt modelId="{ED8A27D5-3E1D-4F50-9477-5FE4A57A0317}" type="pres">
      <dgm:prSet presAssocID="{99B9E236-05B0-4264-8E46-EFC80C5E718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53F0BFD-382C-4652-A521-373F70DF72DA}" type="pres">
      <dgm:prSet presAssocID="{324141F0-9CB6-43D7-A6AA-F57647482494}" presName="spacer" presStyleCnt="0"/>
      <dgm:spPr/>
    </dgm:pt>
    <dgm:pt modelId="{89050C88-02FF-4770-A2E1-4178D9281B2A}" type="pres">
      <dgm:prSet presAssocID="{13C7DCD0-7FB1-49C3-AA75-0D0B2446539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86C3C10-25C0-4A60-ABE1-59FD5A6B7C08}" type="presOf" srcId="{99B9E236-05B0-4264-8E46-EFC80C5E7185}" destId="{ED8A27D5-3E1D-4F50-9477-5FE4A57A0317}" srcOrd="0" destOrd="0" presId="urn:microsoft.com/office/officeart/2005/8/layout/vList2"/>
    <dgm:cxn modelId="{F46CFF23-E6C8-4C2A-A9BF-772B5F173396}" type="presOf" srcId="{5265A0E4-D108-4596-A1E9-A2527F64E723}" destId="{831EE7AA-D5A5-4FD0-8C09-06EF8C6B001B}" srcOrd="0" destOrd="0" presId="urn:microsoft.com/office/officeart/2005/8/layout/vList2"/>
    <dgm:cxn modelId="{2240D62A-842A-4EA9-B35D-90D4A80CC61A}" type="presOf" srcId="{13C7DCD0-7FB1-49C3-AA75-0D0B24465396}" destId="{89050C88-02FF-4770-A2E1-4178D9281B2A}" srcOrd="0" destOrd="0" presId="urn:microsoft.com/office/officeart/2005/8/layout/vList2"/>
    <dgm:cxn modelId="{B1D38677-398B-43A5-B1B3-7C243BB4280B}" type="presOf" srcId="{30EA8FA2-0462-4075-84A1-D95B1D2C7537}" destId="{39731E39-EC5E-4270-AA0A-DDEB6E616005}" srcOrd="0" destOrd="0" presId="urn:microsoft.com/office/officeart/2005/8/layout/vList2"/>
    <dgm:cxn modelId="{889D8957-D36C-4EDE-B920-373FE4031584}" type="presOf" srcId="{D825E295-293E-44BB-A5A4-5CDBD5ED3A75}" destId="{255A1E70-0033-43B5-9E85-73D4E1EC30E6}" srcOrd="0" destOrd="0" presId="urn:microsoft.com/office/officeart/2005/8/layout/vList2"/>
    <dgm:cxn modelId="{23B71CA6-8E93-46AF-B122-7DAC88956774}" srcId="{D825E295-293E-44BB-A5A4-5CDBD5ED3A75}" destId="{5265A0E4-D108-4596-A1E9-A2527F64E723}" srcOrd="1" destOrd="0" parTransId="{455FC0D1-6004-43AC-8A57-4F60A591E364}" sibTransId="{B271486A-D2A4-4A46-A65C-380B37446164}"/>
    <dgm:cxn modelId="{56093BA7-9099-43D6-86E3-44154EE8B4FB}" srcId="{D825E295-293E-44BB-A5A4-5CDBD5ED3A75}" destId="{13C7DCD0-7FB1-49C3-AA75-0D0B24465396}" srcOrd="3" destOrd="0" parTransId="{74C270D8-D5D8-4AA4-BEAD-EB34A4AF93F7}" sibTransId="{E9D0DEBB-65FB-422F-B7D6-5A05FD20B65F}"/>
    <dgm:cxn modelId="{BD1BCCD3-DA1B-48F3-A99B-9BF84104CB5C}" srcId="{D825E295-293E-44BB-A5A4-5CDBD5ED3A75}" destId="{30EA8FA2-0462-4075-84A1-D95B1D2C7537}" srcOrd="0" destOrd="0" parTransId="{23F554DC-9364-4313-BF39-382FDADDB67D}" sibTransId="{0AD3BDA4-0127-4D2B-9EAF-2073FD3D82F7}"/>
    <dgm:cxn modelId="{B3BB5CF0-1793-4152-BFB0-830E0DB96BC9}" srcId="{D825E295-293E-44BB-A5A4-5CDBD5ED3A75}" destId="{99B9E236-05B0-4264-8E46-EFC80C5E7185}" srcOrd="2" destOrd="0" parTransId="{66B223F4-0026-4A64-A463-65D12AA661F7}" sibTransId="{324141F0-9CB6-43D7-A6AA-F57647482494}"/>
    <dgm:cxn modelId="{299CD5B4-8F6A-4E53-9215-F5A5F0C59F1A}" type="presParOf" srcId="{255A1E70-0033-43B5-9E85-73D4E1EC30E6}" destId="{39731E39-EC5E-4270-AA0A-DDEB6E616005}" srcOrd="0" destOrd="0" presId="urn:microsoft.com/office/officeart/2005/8/layout/vList2"/>
    <dgm:cxn modelId="{76274F1C-1992-46A7-9850-16730F891ACF}" type="presParOf" srcId="{255A1E70-0033-43B5-9E85-73D4E1EC30E6}" destId="{CDBA8283-0E59-4F5B-8FEF-6ED040F842C9}" srcOrd="1" destOrd="0" presId="urn:microsoft.com/office/officeart/2005/8/layout/vList2"/>
    <dgm:cxn modelId="{45083795-89D7-43A2-99B6-259E0D3B6D05}" type="presParOf" srcId="{255A1E70-0033-43B5-9E85-73D4E1EC30E6}" destId="{831EE7AA-D5A5-4FD0-8C09-06EF8C6B001B}" srcOrd="2" destOrd="0" presId="urn:microsoft.com/office/officeart/2005/8/layout/vList2"/>
    <dgm:cxn modelId="{56733DEC-DBB6-4DA5-935A-C8FC185E136B}" type="presParOf" srcId="{255A1E70-0033-43B5-9E85-73D4E1EC30E6}" destId="{B399F136-0173-4D29-9F70-8D96A36E07E5}" srcOrd="3" destOrd="0" presId="urn:microsoft.com/office/officeart/2005/8/layout/vList2"/>
    <dgm:cxn modelId="{BE8D124B-A535-40A6-A12C-CA478917E58E}" type="presParOf" srcId="{255A1E70-0033-43B5-9E85-73D4E1EC30E6}" destId="{ED8A27D5-3E1D-4F50-9477-5FE4A57A0317}" srcOrd="4" destOrd="0" presId="urn:microsoft.com/office/officeart/2005/8/layout/vList2"/>
    <dgm:cxn modelId="{81D2AE4C-94BC-48B5-BABE-9CDDC32905C4}" type="presParOf" srcId="{255A1E70-0033-43B5-9E85-73D4E1EC30E6}" destId="{153F0BFD-382C-4652-A521-373F70DF72DA}" srcOrd="5" destOrd="0" presId="urn:microsoft.com/office/officeart/2005/8/layout/vList2"/>
    <dgm:cxn modelId="{6EAB922E-BDCA-4789-A0E2-83C797B002E5}" type="presParOf" srcId="{255A1E70-0033-43B5-9E85-73D4E1EC30E6}" destId="{89050C88-02FF-4770-A2E1-4178D9281B2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D664FB8-6107-431E-8ADE-81B665AE58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9D2197-0EB9-4F5C-B1BC-251814C35E4C}">
      <dgm:prSet/>
      <dgm:spPr>
        <a:solidFill>
          <a:srgbClr val="C00000"/>
        </a:solidFill>
      </dgm:spPr>
      <dgm:t>
        <a:bodyPr/>
        <a:lstStyle/>
        <a:p>
          <a:r>
            <a:rPr lang="en-US" dirty="0"/>
            <a:t>Call to Action- Key Message </a:t>
          </a:r>
        </a:p>
      </dgm:t>
    </dgm:pt>
    <dgm:pt modelId="{A0D218BD-6C3C-494F-B370-85191FAF8EF8}" type="parTrans" cxnId="{46AF8E34-5774-4B49-AAAC-F94C6182BED9}">
      <dgm:prSet/>
      <dgm:spPr/>
      <dgm:t>
        <a:bodyPr/>
        <a:lstStyle/>
        <a:p>
          <a:endParaRPr lang="en-US"/>
        </a:p>
      </dgm:t>
    </dgm:pt>
    <dgm:pt modelId="{F556905C-0443-4DB3-B170-9B01EDDA664A}" type="sibTrans" cxnId="{46AF8E34-5774-4B49-AAAC-F94C6182BED9}">
      <dgm:prSet/>
      <dgm:spPr/>
      <dgm:t>
        <a:bodyPr/>
        <a:lstStyle/>
        <a:p>
          <a:endParaRPr lang="en-US"/>
        </a:p>
      </dgm:t>
    </dgm:pt>
    <dgm:pt modelId="{794F8278-EB3F-4C04-8888-00C8DAE462B8}" type="pres">
      <dgm:prSet presAssocID="{7D664FB8-6107-431E-8ADE-81B665AE58E2}" presName="linear" presStyleCnt="0">
        <dgm:presLayoutVars>
          <dgm:animLvl val="lvl"/>
          <dgm:resizeHandles val="exact"/>
        </dgm:presLayoutVars>
      </dgm:prSet>
      <dgm:spPr/>
    </dgm:pt>
    <dgm:pt modelId="{6A51105B-CD6A-485F-80B7-6F4F53995265}" type="pres">
      <dgm:prSet presAssocID="{EB9D2197-0EB9-4F5C-B1BC-251814C35E4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6AF8E34-5774-4B49-AAAC-F94C6182BED9}" srcId="{7D664FB8-6107-431E-8ADE-81B665AE58E2}" destId="{EB9D2197-0EB9-4F5C-B1BC-251814C35E4C}" srcOrd="0" destOrd="0" parTransId="{A0D218BD-6C3C-494F-B370-85191FAF8EF8}" sibTransId="{F556905C-0443-4DB3-B170-9B01EDDA664A}"/>
    <dgm:cxn modelId="{86F91D52-05B7-4C61-BF05-395ED2E192C1}" type="presOf" srcId="{7D664FB8-6107-431E-8ADE-81B665AE58E2}" destId="{794F8278-EB3F-4C04-8888-00C8DAE462B8}" srcOrd="0" destOrd="0" presId="urn:microsoft.com/office/officeart/2005/8/layout/vList2"/>
    <dgm:cxn modelId="{DA2B3CCB-3B35-49E8-BABE-77A350E1E690}" type="presOf" srcId="{EB9D2197-0EB9-4F5C-B1BC-251814C35E4C}" destId="{6A51105B-CD6A-485F-80B7-6F4F53995265}" srcOrd="0" destOrd="0" presId="urn:microsoft.com/office/officeart/2005/8/layout/vList2"/>
    <dgm:cxn modelId="{856614B3-3611-45D5-8233-90F61A0B72DF}" type="presParOf" srcId="{794F8278-EB3F-4C04-8888-00C8DAE462B8}" destId="{6A51105B-CD6A-485F-80B7-6F4F539952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03DB503-0D2D-4A25-BDCE-A9AC6D36A9F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31A405-65D1-4313-A589-DF64E8EA579B}">
      <dgm:prSet/>
      <dgm:spPr>
        <a:solidFill>
          <a:srgbClr val="FF0000"/>
        </a:solidFill>
      </dgm:spPr>
      <dgm:t>
        <a:bodyPr/>
        <a:lstStyle/>
        <a:p>
          <a:r>
            <a:rPr lang="en-US" dirty="0"/>
            <a:t>Thank you </a:t>
          </a:r>
        </a:p>
      </dgm:t>
    </dgm:pt>
    <dgm:pt modelId="{BA7D8279-D28B-4630-A704-08E461CC6702}" type="parTrans" cxnId="{4B825127-CA83-45BC-925F-FCDD0A762AEC}">
      <dgm:prSet/>
      <dgm:spPr/>
      <dgm:t>
        <a:bodyPr/>
        <a:lstStyle/>
        <a:p>
          <a:endParaRPr lang="en-US"/>
        </a:p>
      </dgm:t>
    </dgm:pt>
    <dgm:pt modelId="{4C2D759D-D553-48FE-8B49-3A720F26467E}" type="sibTrans" cxnId="{4B825127-CA83-45BC-925F-FCDD0A762AEC}">
      <dgm:prSet/>
      <dgm:spPr/>
      <dgm:t>
        <a:bodyPr/>
        <a:lstStyle/>
        <a:p>
          <a:endParaRPr lang="en-US"/>
        </a:p>
      </dgm:t>
    </dgm:pt>
    <dgm:pt modelId="{479F98B0-E597-4CDD-AF83-E142F4067C25}" type="pres">
      <dgm:prSet presAssocID="{903DB503-0D2D-4A25-BDCE-A9AC6D36A9FC}" presName="linear" presStyleCnt="0">
        <dgm:presLayoutVars>
          <dgm:animLvl val="lvl"/>
          <dgm:resizeHandles val="exact"/>
        </dgm:presLayoutVars>
      </dgm:prSet>
      <dgm:spPr/>
    </dgm:pt>
    <dgm:pt modelId="{4F5F0757-B787-4A49-9D26-2B982D6D37EC}" type="pres">
      <dgm:prSet presAssocID="{E031A405-65D1-4313-A589-DF64E8EA579B}" presName="parentText" presStyleLbl="node1" presStyleIdx="0" presStyleCnt="1" custScaleX="35569" custScaleY="66552">
        <dgm:presLayoutVars>
          <dgm:chMax val="0"/>
          <dgm:bulletEnabled val="1"/>
        </dgm:presLayoutVars>
      </dgm:prSet>
      <dgm:spPr>
        <a:prstGeom prst="flowChartDecision">
          <a:avLst/>
        </a:prstGeom>
      </dgm:spPr>
    </dgm:pt>
  </dgm:ptLst>
  <dgm:cxnLst>
    <dgm:cxn modelId="{4B825127-CA83-45BC-925F-FCDD0A762AEC}" srcId="{903DB503-0D2D-4A25-BDCE-A9AC6D36A9FC}" destId="{E031A405-65D1-4313-A589-DF64E8EA579B}" srcOrd="0" destOrd="0" parTransId="{BA7D8279-D28B-4630-A704-08E461CC6702}" sibTransId="{4C2D759D-D553-48FE-8B49-3A720F26467E}"/>
    <dgm:cxn modelId="{523D4866-77D8-4B89-A9A0-B8A6A53A7057}" type="presOf" srcId="{903DB503-0D2D-4A25-BDCE-A9AC6D36A9FC}" destId="{479F98B0-E597-4CDD-AF83-E142F4067C25}" srcOrd="0" destOrd="0" presId="urn:microsoft.com/office/officeart/2005/8/layout/vList2"/>
    <dgm:cxn modelId="{CD6407FE-87F0-47AF-8C7F-15BAE15473E8}" type="presOf" srcId="{E031A405-65D1-4313-A589-DF64E8EA579B}" destId="{4F5F0757-B787-4A49-9D26-2B982D6D37EC}" srcOrd="0" destOrd="0" presId="urn:microsoft.com/office/officeart/2005/8/layout/vList2"/>
    <dgm:cxn modelId="{9C0D39A3-F4D8-4862-99B1-26B80A14EB8B}" type="presParOf" srcId="{479F98B0-E597-4CDD-AF83-E142F4067C25}" destId="{4F5F0757-B787-4A49-9D26-2B982D6D37E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FBD9E2-A589-4E05-948E-44154DCA842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D575DA-B8BD-4848-B57A-8AD07382CB3A}">
      <dgm:prSet custT="1"/>
      <dgm:spPr>
        <a:solidFill>
          <a:srgbClr val="C00000"/>
        </a:solidFill>
      </dgm:spPr>
      <dgm:t>
        <a:bodyPr/>
        <a:lstStyle/>
        <a:p>
          <a:r>
            <a:rPr lang="en-US" sz="4000" dirty="0">
              <a:latin typeface="Bodoni MT" panose="02070603080606020203" pitchFamily="18" charset="0"/>
            </a:rPr>
            <a:t>Understanding Sickle Cell Disease</a:t>
          </a:r>
          <a:br>
            <a:rPr lang="en-US" sz="4000" dirty="0">
              <a:latin typeface="Bodoni MT" panose="02070603080606020203" pitchFamily="18" charset="0"/>
            </a:rPr>
          </a:br>
          <a:br>
            <a:rPr lang="en-US" sz="2100" dirty="0"/>
          </a:br>
          <a:r>
            <a:rPr lang="en-US" sz="2800" dirty="0">
              <a:latin typeface="Bodoni MT" panose="02070603080606020203" pitchFamily="18" charset="0"/>
            </a:rPr>
            <a:t>Theme: "Know Your Genotype, Protect Your Future"</a:t>
          </a:r>
          <a:br>
            <a:rPr lang="en-US" sz="2800" dirty="0">
              <a:latin typeface="Bodoni MT" panose="02070603080606020203" pitchFamily="18" charset="0"/>
            </a:rPr>
          </a:br>
          <a:r>
            <a:rPr lang="en-US" sz="2800" dirty="0">
              <a:latin typeface="Bodoni MT" panose="02070603080606020203" pitchFamily="18" charset="0"/>
            </a:rPr>
            <a:t>@ </a:t>
          </a:r>
          <a:r>
            <a:rPr lang="en-US" sz="4000" dirty="0">
              <a:latin typeface="Bodoni MT" panose="02070603080606020203" pitchFamily="18" charset="0"/>
            </a:rPr>
            <a:t>Niger Delta Science School</a:t>
          </a:r>
        </a:p>
      </dgm:t>
    </dgm:pt>
    <dgm:pt modelId="{DF7B09F8-B201-4D1F-9B1E-582B4E6F71DA}" type="parTrans" cxnId="{773A976B-BF79-44C5-ADF5-BB7DC0FC4393}">
      <dgm:prSet/>
      <dgm:spPr/>
      <dgm:t>
        <a:bodyPr/>
        <a:lstStyle/>
        <a:p>
          <a:endParaRPr lang="en-US"/>
        </a:p>
      </dgm:t>
    </dgm:pt>
    <dgm:pt modelId="{8E419621-804E-4276-8FF6-08724FE76818}" type="sibTrans" cxnId="{773A976B-BF79-44C5-ADF5-BB7DC0FC4393}">
      <dgm:prSet/>
      <dgm:spPr/>
      <dgm:t>
        <a:bodyPr/>
        <a:lstStyle/>
        <a:p>
          <a:endParaRPr lang="en-US"/>
        </a:p>
      </dgm:t>
    </dgm:pt>
    <dgm:pt modelId="{FC04C24B-5877-404C-91DA-CD22CE45D304}" type="pres">
      <dgm:prSet presAssocID="{91FBD9E2-A589-4E05-948E-44154DCA8427}" presName="Name0" presStyleCnt="0">
        <dgm:presLayoutVars>
          <dgm:dir/>
          <dgm:animLvl val="lvl"/>
          <dgm:resizeHandles val="exact"/>
        </dgm:presLayoutVars>
      </dgm:prSet>
      <dgm:spPr/>
    </dgm:pt>
    <dgm:pt modelId="{13C7A4BE-3318-40A5-9F22-88B135CE0C1E}" type="pres">
      <dgm:prSet presAssocID="{71D575DA-B8BD-4848-B57A-8AD07382CB3A}" presName="composite" presStyleCnt="0"/>
      <dgm:spPr/>
    </dgm:pt>
    <dgm:pt modelId="{371BDF55-EA7B-4C88-80C3-705D4B7B8B9B}" type="pres">
      <dgm:prSet presAssocID="{71D575DA-B8BD-4848-B57A-8AD07382CB3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0557503-2CF3-412E-B42F-9457A8068813}" type="pres">
      <dgm:prSet presAssocID="{71D575DA-B8BD-4848-B57A-8AD07382CB3A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EF31D55F-10FD-4B70-8A0A-C99C1D261DA1}" type="presOf" srcId="{91FBD9E2-A589-4E05-948E-44154DCA8427}" destId="{FC04C24B-5877-404C-91DA-CD22CE45D304}" srcOrd="0" destOrd="0" presId="urn:microsoft.com/office/officeart/2005/8/layout/hList1"/>
    <dgm:cxn modelId="{773A976B-BF79-44C5-ADF5-BB7DC0FC4393}" srcId="{91FBD9E2-A589-4E05-948E-44154DCA8427}" destId="{71D575DA-B8BD-4848-B57A-8AD07382CB3A}" srcOrd="0" destOrd="0" parTransId="{DF7B09F8-B201-4D1F-9B1E-582B4E6F71DA}" sibTransId="{8E419621-804E-4276-8FF6-08724FE76818}"/>
    <dgm:cxn modelId="{81082453-6466-427D-8AB2-90E9B7C56414}" type="presOf" srcId="{71D575DA-B8BD-4848-B57A-8AD07382CB3A}" destId="{371BDF55-EA7B-4C88-80C3-705D4B7B8B9B}" srcOrd="0" destOrd="0" presId="urn:microsoft.com/office/officeart/2005/8/layout/hList1"/>
    <dgm:cxn modelId="{5C11D1B2-66AA-429D-9EBE-8D55BE760803}" type="presParOf" srcId="{FC04C24B-5877-404C-91DA-CD22CE45D304}" destId="{13C7A4BE-3318-40A5-9F22-88B135CE0C1E}" srcOrd="0" destOrd="0" presId="urn:microsoft.com/office/officeart/2005/8/layout/hList1"/>
    <dgm:cxn modelId="{83D13287-45F1-4982-9037-303DB54433B5}" type="presParOf" srcId="{13C7A4BE-3318-40A5-9F22-88B135CE0C1E}" destId="{371BDF55-EA7B-4C88-80C3-705D4B7B8B9B}" srcOrd="0" destOrd="0" presId="urn:microsoft.com/office/officeart/2005/8/layout/hList1"/>
    <dgm:cxn modelId="{B5F99D97-0AC8-4E82-A3F8-4C7F18584509}" type="presParOf" srcId="{13C7A4BE-3318-40A5-9F22-88B135CE0C1E}" destId="{90557503-2CF3-412E-B42F-9457A806881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2205C1-527A-4C19-A0C2-E5A83B63F4A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C1D8B6-3E23-4E58-8D08-42C02874E6F6}">
      <dgm:prSet custT="1"/>
      <dgm:spPr>
        <a:solidFill>
          <a:srgbClr val="C00000"/>
        </a:solidFill>
      </dgm:spPr>
      <dgm:t>
        <a:bodyPr/>
        <a:lstStyle/>
        <a:p>
          <a:r>
            <a:rPr lang="en-US" sz="2400" b="1" dirty="0">
              <a:latin typeface="Book Antiqua" panose="02040602050305030304" pitchFamily="18" charset="0"/>
            </a:rPr>
            <a:t>Sickle Cell Disease (SCD) is an inherited   blood disorder caused by a change (mutation) in the Haemoglobin gene (HbS)</a:t>
          </a:r>
        </a:p>
      </dgm:t>
    </dgm:pt>
    <dgm:pt modelId="{6C99F893-AFDA-4704-8002-D4F3848EAE09}" type="parTrans" cxnId="{C4BA5ADA-D733-4BC9-BCFA-2A85D473D804}">
      <dgm:prSet/>
      <dgm:spPr/>
      <dgm:t>
        <a:bodyPr/>
        <a:lstStyle/>
        <a:p>
          <a:endParaRPr lang="en-US"/>
        </a:p>
      </dgm:t>
    </dgm:pt>
    <dgm:pt modelId="{4AE27F51-C708-46E9-9A57-F3E1620880A2}" type="sibTrans" cxnId="{C4BA5ADA-D733-4BC9-BCFA-2A85D473D804}">
      <dgm:prSet/>
      <dgm:spPr/>
      <dgm:t>
        <a:bodyPr/>
        <a:lstStyle/>
        <a:p>
          <a:endParaRPr lang="en-US"/>
        </a:p>
      </dgm:t>
    </dgm:pt>
    <dgm:pt modelId="{2012E903-8523-4E1F-A2F6-0A51A4FB9C41}" type="pres">
      <dgm:prSet presAssocID="{992205C1-527A-4C19-A0C2-E5A83B63F4AF}" presName="linear" presStyleCnt="0">
        <dgm:presLayoutVars>
          <dgm:animLvl val="lvl"/>
          <dgm:resizeHandles val="exact"/>
        </dgm:presLayoutVars>
      </dgm:prSet>
      <dgm:spPr/>
    </dgm:pt>
    <dgm:pt modelId="{6D072040-0338-4396-8634-BB3E0590A2B0}" type="pres">
      <dgm:prSet presAssocID="{80C1D8B6-3E23-4E58-8D08-42C02874E6F6}" presName="parentText" presStyleLbl="node1" presStyleIdx="0" presStyleCnt="1" custScaleY="130902">
        <dgm:presLayoutVars>
          <dgm:chMax val="0"/>
          <dgm:bulletEnabled val="1"/>
        </dgm:presLayoutVars>
      </dgm:prSet>
      <dgm:spPr/>
    </dgm:pt>
  </dgm:ptLst>
  <dgm:cxnLst>
    <dgm:cxn modelId="{060EBA28-E9AE-4BFA-9CBA-5F46C4D4E57B}" type="presOf" srcId="{992205C1-527A-4C19-A0C2-E5A83B63F4AF}" destId="{2012E903-8523-4E1F-A2F6-0A51A4FB9C41}" srcOrd="0" destOrd="0" presId="urn:microsoft.com/office/officeart/2005/8/layout/vList2"/>
    <dgm:cxn modelId="{9C2DB19A-A20F-4511-BE97-0FDC2D092AEA}" type="presOf" srcId="{80C1D8B6-3E23-4E58-8D08-42C02874E6F6}" destId="{6D072040-0338-4396-8634-BB3E0590A2B0}" srcOrd="0" destOrd="0" presId="urn:microsoft.com/office/officeart/2005/8/layout/vList2"/>
    <dgm:cxn modelId="{C4BA5ADA-D733-4BC9-BCFA-2A85D473D804}" srcId="{992205C1-527A-4C19-A0C2-E5A83B63F4AF}" destId="{80C1D8B6-3E23-4E58-8D08-42C02874E6F6}" srcOrd="0" destOrd="0" parTransId="{6C99F893-AFDA-4704-8002-D4F3848EAE09}" sibTransId="{4AE27F51-C708-46E9-9A57-F3E1620880A2}"/>
    <dgm:cxn modelId="{BD522472-24D4-496E-B6B1-228F488649EF}" type="presParOf" srcId="{2012E903-8523-4E1F-A2F6-0A51A4FB9C41}" destId="{6D072040-0338-4396-8634-BB3E0590A2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B45C1D-7866-43A2-9A89-2F7E78C6A9D2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5CA407-D024-4F83-83FE-42E1B4657147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How Different Types of Genotypes of Genotypes are Inherited    </a:t>
          </a:r>
        </a:p>
      </dgm:t>
    </dgm:pt>
    <dgm:pt modelId="{E25DD56F-B467-40B0-9FCE-A313CE75A287}" type="parTrans" cxnId="{5A8BF113-CC3B-40FA-AC3F-276E9903FED8}">
      <dgm:prSet/>
      <dgm:spPr/>
      <dgm:t>
        <a:bodyPr/>
        <a:lstStyle/>
        <a:p>
          <a:endParaRPr lang="en-US"/>
        </a:p>
      </dgm:t>
    </dgm:pt>
    <dgm:pt modelId="{3B986663-9105-4F2A-A50E-38ABACF42EE8}" type="sibTrans" cxnId="{5A8BF113-CC3B-40FA-AC3F-276E9903FED8}">
      <dgm:prSet/>
      <dgm:spPr/>
      <dgm:t>
        <a:bodyPr/>
        <a:lstStyle/>
        <a:p>
          <a:endParaRPr lang="en-US"/>
        </a:p>
      </dgm:t>
    </dgm:pt>
    <dgm:pt modelId="{E187A6FD-6744-44CD-B368-D191CEC66E55}" type="pres">
      <dgm:prSet presAssocID="{0EB45C1D-7866-43A2-9A89-2F7E78C6A9D2}" presName="linear" presStyleCnt="0">
        <dgm:presLayoutVars>
          <dgm:animLvl val="lvl"/>
          <dgm:resizeHandles val="exact"/>
        </dgm:presLayoutVars>
      </dgm:prSet>
      <dgm:spPr/>
    </dgm:pt>
    <dgm:pt modelId="{0E573974-C21F-4E9A-8DC4-875B3E134C6B}" type="pres">
      <dgm:prSet presAssocID="{4C5CA407-D024-4F83-83FE-42E1B465714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A8BF113-CC3B-40FA-AC3F-276E9903FED8}" srcId="{0EB45C1D-7866-43A2-9A89-2F7E78C6A9D2}" destId="{4C5CA407-D024-4F83-83FE-42E1B4657147}" srcOrd="0" destOrd="0" parTransId="{E25DD56F-B467-40B0-9FCE-A313CE75A287}" sibTransId="{3B986663-9105-4F2A-A50E-38ABACF42EE8}"/>
    <dgm:cxn modelId="{758C7F87-6518-459E-9A84-6AEA8750D707}" type="presOf" srcId="{4C5CA407-D024-4F83-83FE-42E1B4657147}" destId="{0E573974-C21F-4E9A-8DC4-875B3E134C6B}" srcOrd="0" destOrd="0" presId="urn:microsoft.com/office/officeart/2005/8/layout/vList2"/>
    <dgm:cxn modelId="{D16683FA-0C2E-4B3D-B8F0-9DEC4436411F}" type="presOf" srcId="{0EB45C1D-7866-43A2-9A89-2F7E78C6A9D2}" destId="{E187A6FD-6744-44CD-B368-D191CEC66E55}" srcOrd="0" destOrd="0" presId="urn:microsoft.com/office/officeart/2005/8/layout/vList2"/>
    <dgm:cxn modelId="{CA704277-CA35-493F-A659-004B5C8749E0}" type="presParOf" srcId="{E187A6FD-6744-44CD-B368-D191CEC66E55}" destId="{0E573974-C21F-4E9A-8DC4-875B3E134C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D8DB8F-C4FF-4849-858F-F3A24EB127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42260C-B7CA-4683-9728-A71547DCF713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Bodoni MT" panose="02070603080606020203" pitchFamily="18" charset="0"/>
            </a:rPr>
            <a:t>Effect of   Sickle Cells in In The Body </a:t>
          </a:r>
        </a:p>
      </dgm:t>
    </dgm:pt>
    <dgm:pt modelId="{21A7D765-D4A3-480D-949B-DCA770A70ACF}" type="parTrans" cxnId="{BDC44630-772D-439E-97FF-283C3AE4AD0A}">
      <dgm:prSet/>
      <dgm:spPr/>
      <dgm:t>
        <a:bodyPr/>
        <a:lstStyle/>
        <a:p>
          <a:endParaRPr lang="en-US"/>
        </a:p>
      </dgm:t>
    </dgm:pt>
    <dgm:pt modelId="{E8CF0563-36ED-435F-8EB0-3C15F122AD6D}" type="sibTrans" cxnId="{BDC44630-772D-439E-97FF-283C3AE4AD0A}">
      <dgm:prSet/>
      <dgm:spPr/>
      <dgm:t>
        <a:bodyPr/>
        <a:lstStyle/>
        <a:p>
          <a:endParaRPr lang="en-US"/>
        </a:p>
      </dgm:t>
    </dgm:pt>
    <dgm:pt modelId="{1B27BC94-A16A-4F6C-B12C-296E7A4374BF}" type="pres">
      <dgm:prSet presAssocID="{39D8DB8F-C4FF-4849-858F-F3A24EB127EE}" presName="linear" presStyleCnt="0">
        <dgm:presLayoutVars>
          <dgm:animLvl val="lvl"/>
          <dgm:resizeHandles val="exact"/>
        </dgm:presLayoutVars>
      </dgm:prSet>
      <dgm:spPr/>
    </dgm:pt>
    <dgm:pt modelId="{2C655AC3-618D-4DA1-A1EF-64BF8B91BC37}" type="pres">
      <dgm:prSet presAssocID="{BB42260C-B7CA-4683-9728-A71547DCF71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DC44630-772D-439E-97FF-283C3AE4AD0A}" srcId="{39D8DB8F-C4FF-4849-858F-F3A24EB127EE}" destId="{BB42260C-B7CA-4683-9728-A71547DCF713}" srcOrd="0" destOrd="0" parTransId="{21A7D765-D4A3-480D-949B-DCA770A70ACF}" sibTransId="{E8CF0563-36ED-435F-8EB0-3C15F122AD6D}"/>
    <dgm:cxn modelId="{A97BB044-D806-4474-976D-3DB428045914}" type="presOf" srcId="{BB42260C-B7CA-4683-9728-A71547DCF713}" destId="{2C655AC3-618D-4DA1-A1EF-64BF8B91BC37}" srcOrd="0" destOrd="0" presId="urn:microsoft.com/office/officeart/2005/8/layout/vList2"/>
    <dgm:cxn modelId="{64DAD16F-3703-4A50-9B68-15CD128705B1}" type="presOf" srcId="{39D8DB8F-C4FF-4849-858F-F3A24EB127EE}" destId="{1B27BC94-A16A-4F6C-B12C-296E7A4374BF}" srcOrd="0" destOrd="0" presId="urn:microsoft.com/office/officeart/2005/8/layout/vList2"/>
    <dgm:cxn modelId="{6FEDBDB9-5647-46E8-A77A-3DDA7ABD3CF9}" type="presParOf" srcId="{1B27BC94-A16A-4F6C-B12C-296E7A4374BF}" destId="{2C655AC3-618D-4DA1-A1EF-64BF8B91BC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41794A-B5A5-47C6-A4C8-527C00ECDC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7DDEC1-C99C-4E2B-9F2E-8630F4C4F823}">
      <dgm:prSet custT="1"/>
      <dgm:spPr>
        <a:solidFill>
          <a:srgbClr val="FF0000"/>
        </a:solidFill>
      </dgm:spPr>
      <dgm:t>
        <a:bodyPr/>
        <a:lstStyle/>
        <a:p>
          <a:r>
            <a:rPr lang="en-US" sz="3200" dirty="0">
              <a:latin typeface="Book Antiqua" panose="02040602050305030304" pitchFamily="18" charset="0"/>
            </a:rPr>
            <a:t>Normal Red Cells </a:t>
          </a:r>
        </a:p>
      </dgm:t>
    </dgm:pt>
    <dgm:pt modelId="{5F0434B3-D564-45F1-A6EB-D773BE9D5DEC}" type="parTrans" cxnId="{17BD04E6-D3BA-4020-9B12-99FFC1414507}">
      <dgm:prSet/>
      <dgm:spPr/>
      <dgm:t>
        <a:bodyPr/>
        <a:lstStyle/>
        <a:p>
          <a:endParaRPr lang="en-US"/>
        </a:p>
      </dgm:t>
    </dgm:pt>
    <dgm:pt modelId="{15A0AE0C-67FB-4238-9B5D-FF1913E631C5}" type="sibTrans" cxnId="{17BD04E6-D3BA-4020-9B12-99FFC1414507}">
      <dgm:prSet/>
      <dgm:spPr/>
      <dgm:t>
        <a:bodyPr/>
        <a:lstStyle/>
        <a:p>
          <a:endParaRPr lang="en-US"/>
        </a:p>
      </dgm:t>
    </dgm:pt>
    <dgm:pt modelId="{8E54F660-13F5-4C63-B612-0A1314C957E6}" type="pres">
      <dgm:prSet presAssocID="{0F41794A-B5A5-47C6-A4C8-527C00ECDCF5}" presName="linear" presStyleCnt="0">
        <dgm:presLayoutVars>
          <dgm:animLvl val="lvl"/>
          <dgm:resizeHandles val="exact"/>
        </dgm:presLayoutVars>
      </dgm:prSet>
      <dgm:spPr/>
    </dgm:pt>
    <dgm:pt modelId="{AAB29A14-CE57-4DC4-AB7D-70AD11D1A57C}" type="pres">
      <dgm:prSet presAssocID="{657DDEC1-C99C-4E2B-9F2E-8630F4C4F82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1ABD7B1-AA03-48F5-BE1C-49CBCBBFB55A}" type="presOf" srcId="{657DDEC1-C99C-4E2B-9F2E-8630F4C4F823}" destId="{AAB29A14-CE57-4DC4-AB7D-70AD11D1A57C}" srcOrd="0" destOrd="0" presId="urn:microsoft.com/office/officeart/2005/8/layout/vList2"/>
    <dgm:cxn modelId="{98378DD3-43C5-48C4-A11C-AFA6BA2DA8D2}" type="presOf" srcId="{0F41794A-B5A5-47C6-A4C8-527C00ECDCF5}" destId="{8E54F660-13F5-4C63-B612-0A1314C957E6}" srcOrd="0" destOrd="0" presId="urn:microsoft.com/office/officeart/2005/8/layout/vList2"/>
    <dgm:cxn modelId="{17BD04E6-D3BA-4020-9B12-99FFC1414507}" srcId="{0F41794A-B5A5-47C6-A4C8-527C00ECDCF5}" destId="{657DDEC1-C99C-4E2B-9F2E-8630F4C4F823}" srcOrd="0" destOrd="0" parTransId="{5F0434B3-D564-45F1-A6EB-D773BE9D5DEC}" sibTransId="{15A0AE0C-67FB-4238-9B5D-FF1913E631C5}"/>
    <dgm:cxn modelId="{E2D08221-E4EB-4F5B-8498-C7309E596A4F}" type="presParOf" srcId="{8E54F660-13F5-4C63-B612-0A1314C957E6}" destId="{AAB29A14-CE57-4DC4-AB7D-70AD11D1A5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63155E-6F3E-4592-972D-EF67E61E2E3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3B8226-32BD-49E7-8945-D3724A5B544A}">
      <dgm:prSet/>
      <dgm:spPr>
        <a:solidFill>
          <a:srgbClr val="FF0000"/>
        </a:solidFill>
      </dgm:spPr>
      <dgm:t>
        <a:bodyPr/>
        <a:lstStyle/>
        <a:p>
          <a:r>
            <a:rPr lang="en-US" b="1" dirty="0">
              <a:latin typeface="Book Antiqua" panose="02040602050305030304" pitchFamily="18" charset="0"/>
            </a:rPr>
            <a:t>Sickle  Red Blood Cells</a:t>
          </a:r>
          <a:endParaRPr lang="en-US" dirty="0">
            <a:latin typeface="Book Antiqua" panose="02040602050305030304" pitchFamily="18" charset="0"/>
          </a:endParaRPr>
        </a:p>
      </dgm:t>
    </dgm:pt>
    <dgm:pt modelId="{7B1E74DF-9100-4C07-8545-4CAD260AFB62}" type="parTrans" cxnId="{EDB7AC40-1710-4F38-83C0-DD628D2895C3}">
      <dgm:prSet/>
      <dgm:spPr/>
      <dgm:t>
        <a:bodyPr/>
        <a:lstStyle/>
        <a:p>
          <a:endParaRPr lang="en-US"/>
        </a:p>
      </dgm:t>
    </dgm:pt>
    <dgm:pt modelId="{4BB14C62-902A-4024-93AA-36C4D5ADEF37}" type="sibTrans" cxnId="{EDB7AC40-1710-4F38-83C0-DD628D2895C3}">
      <dgm:prSet/>
      <dgm:spPr/>
      <dgm:t>
        <a:bodyPr/>
        <a:lstStyle/>
        <a:p>
          <a:endParaRPr lang="en-US"/>
        </a:p>
      </dgm:t>
    </dgm:pt>
    <dgm:pt modelId="{CB0B614D-A6BD-4700-8901-D516477B0C01}" type="pres">
      <dgm:prSet presAssocID="{DD63155E-6F3E-4592-972D-EF67E61E2E3B}" presName="linear" presStyleCnt="0">
        <dgm:presLayoutVars>
          <dgm:animLvl val="lvl"/>
          <dgm:resizeHandles val="exact"/>
        </dgm:presLayoutVars>
      </dgm:prSet>
      <dgm:spPr/>
    </dgm:pt>
    <dgm:pt modelId="{8CBBF344-1A24-45B7-9045-6AEA213ED61F}" type="pres">
      <dgm:prSet presAssocID="{4D3B8226-32BD-49E7-8945-D3724A5B544A}" presName="parentText" presStyleLbl="node1" presStyleIdx="0" presStyleCnt="1" custLinFactNeighborY="283">
        <dgm:presLayoutVars>
          <dgm:chMax val="0"/>
          <dgm:bulletEnabled val="1"/>
        </dgm:presLayoutVars>
      </dgm:prSet>
      <dgm:spPr/>
    </dgm:pt>
  </dgm:ptLst>
  <dgm:cxnLst>
    <dgm:cxn modelId="{EDB7AC40-1710-4F38-83C0-DD628D2895C3}" srcId="{DD63155E-6F3E-4592-972D-EF67E61E2E3B}" destId="{4D3B8226-32BD-49E7-8945-D3724A5B544A}" srcOrd="0" destOrd="0" parTransId="{7B1E74DF-9100-4C07-8545-4CAD260AFB62}" sibTransId="{4BB14C62-902A-4024-93AA-36C4D5ADEF37}"/>
    <dgm:cxn modelId="{50DD6CD2-F3D8-4EEC-B99D-35BCB499BEA5}" type="presOf" srcId="{4D3B8226-32BD-49E7-8945-D3724A5B544A}" destId="{8CBBF344-1A24-45B7-9045-6AEA213ED61F}" srcOrd="0" destOrd="0" presId="urn:microsoft.com/office/officeart/2005/8/layout/vList2"/>
    <dgm:cxn modelId="{46B7B6EA-FDE5-4514-9EB8-9A4BE0C34C75}" type="presOf" srcId="{DD63155E-6F3E-4592-972D-EF67E61E2E3B}" destId="{CB0B614D-A6BD-4700-8901-D516477B0C01}" srcOrd="0" destOrd="0" presId="urn:microsoft.com/office/officeart/2005/8/layout/vList2"/>
    <dgm:cxn modelId="{7BF58CE3-1813-4128-B549-0440C45FD79A}" type="presParOf" srcId="{CB0B614D-A6BD-4700-8901-D516477B0C01}" destId="{8CBBF344-1A24-45B7-9045-6AEA213ED61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7E9BAF-ED12-4A2A-B11A-B841D6FBCB4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10BBB0-4956-47A8-BE62-CB1A36BDCB42}">
      <dgm:prSet custT="1"/>
      <dgm:spPr>
        <a:solidFill>
          <a:srgbClr val="C00000"/>
        </a:solidFill>
      </dgm:spPr>
      <dgm:t>
        <a:bodyPr/>
        <a:lstStyle/>
        <a:p>
          <a:r>
            <a:rPr lang="en-US" sz="3200" dirty="0">
              <a:latin typeface="Book Antiqua" panose="02040602050305030304" pitchFamily="18" charset="0"/>
            </a:rPr>
            <a:t>Effect of Sickle cell in the body </a:t>
          </a:r>
        </a:p>
      </dgm:t>
    </dgm:pt>
    <dgm:pt modelId="{7E82BE72-1959-4BFF-9CA5-FBF728537854}" type="parTrans" cxnId="{494560A4-4058-4EC1-A660-CBBDC31330C5}">
      <dgm:prSet/>
      <dgm:spPr/>
      <dgm:t>
        <a:bodyPr/>
        <a:lstStyle/>
        <a:p>
          <a:endParaRPr lang="en-US"/>
        </a:p>
      </dgm:t>
    </dgm:pt>
    <dgm:pt modelId="{DFDC418F-50D5-486A-99BE-4D9CC371E852}" type="sibTrans" cxnId="{494560A4-4058-4EC1-A660-CBBDC31330C5}">
      <dgm:prSet/>
      <dgm:spPr/>
      <dgm:t>
        <a:bodyPr/>
        <a:lstStyle/>
        <a:p>
          <a:endParaRPr lang="en-US"/>
        </a:p>
      </dgm:t>
    </dgm:pt>
    <dgm:pt modelId="{9B781427-7715-4FC3-89D4-7C0CA3E9879C}" type="pres">
      <dgm:prSet presAssocID="{847E9BAF-ED12-4A2A-B11A-B841D6FBCB41}" presName="Name0" presStyleCnt="0">
        <dgm:presLayoutVars>
          <dgm:dir/>
          <dgm:animLvl val="lvl"/>
          <dgm:resizeHandles val="exact"/>
        </dgm:presLayoutVars>
      </dgm:prSet>
      <dgm:spPr/>
    </dgm:pt>
    <dgm:pt modelId="{326A0895-F4D3-47CD-B75F-C115BE92A437}" type="pres">
      <dgm:prSet presAssocID="{DC10BBB0-4956-47A8-BE62-CB1A36BDCB42}" presName="linNode" presStyleCnt="0"/>
      <dgm:spPr/>
    </dgm:pt>
    <dgm:pt modelId="{FE12D103-4B55-48CB-BBF8-90617F8F6179}" type="pres">
      <dgm:prSet presAssocID="{DC10BBB0-4956-47A8-BE62-CB1A36BDCB42}" presName="parentText" presStyleLbl="node1" presStyleIdx="0" presStyleCnt="1">
        <dgm:presLayoutVars>
          <dgm:chMax val="1"/>
          <dgm:bulletEnabled val="1"/>
        </dgm:presLayoutVars>
      </dgm:prSet>
      <dgm:spPr/>
    </dgm:pt>
  </dgm:ptLst>
  <dgm:cxnLst>
    <dgm:cxn modelId="{3062243C-0A1C-4DBA-9DDF-B3D0E5EF993D}" type="presOf" srcId="{847E9BAF-ED12-4A2A-B11A-B841D6FBCB41}" destId="{9B781427-7715-4FC3-89D4-7C0CA3E9879C}" srcOrd="0" destOrd="0" presId="urn:microsoft.com/office/officeart/2005/8/layout/vList5"/>
    <dgm:cxn modelId="{35232498-2506-4A2C-A8DB-8777DA172753}" type="presOf" srcId="{DC10BBB0-4956-47A8-BE62-CB1A36BDCB42}" destId="{FE12D103-4B55-48CB-BBF8-90617F8F6179}" srcOrd="0" destOrd="0" presId="urn:microsoft.com/office/officeart/2005/8/layout/vList5"/>
    <dgm:cxn modelId="{494560A4-4058-4EC1-A660-CBBDC31330C5}" srcId="{847E9BAF-ED12-4A2A-B11A-B841D6FBCB41}" destId="{DC10BBB0-4956-47A8-BE62-CB1A36BDCB42}" srcOrd="0" destOrd="0" parTransId="{7E82BE72-1959-4BFF-9CA5-FBF728537854}" sibTransId="{DFDC418F-50D5-486A-99BE-4D9CC371E852}"/>
    <dgm:cxn modelId="{111789B0-2FDE-4261-8CD0-3C28BA268E23}" type="presParOf" srcId="{9B781427-7715-4FC3-89D4-7C0CA3E9879C}" destId="{326A0895-F4D3-47CD-B75F-C115BE92A437}" srcOrd="0" destOrd="0" presId="urn:microsoft.com/office/officeart/2005/8/layout/vList5"/>
    <dgm:cxn modelId="{03779BC1-FF25-4D8C-887C-6295B4645C0B}" type="presParOf" srcId="{326A0895-F4D3-47CD-B75F-C115BE92A437}" destId="{FE12D103-4B55-48CB-BBF8-90617F8F617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B64CD7-2D2C-45F5-A40C-ACD17A27DE7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EA17AD-5662-432F-9990-4046D1289104}">
      <dgm:prSet custT="1"/>
      <dgm:spPr>
        <a:solidFill>
          <a:srgbClr val="C00000"/>
        </a:solidFill>
      </dgm:spPr>
      <dgm:t>
        <a:bodyPr/>
        <a:lstStyle/>
        <a:p>
          <a:r>
            <a:rPr lang="en-US" sz="3200" dirty="0">
              <a:latin typeface="Book Antiqua" panose="02040602050305030304" pitchFamily="18" charset="0"/>
            </a:rPr>
            <a:t>Effect of Sickle cell in the body </a:t>
          </a:r>
        </a:p>
      </dgm:t>
    </dgm:pt>
    <dgm:pt modelId="{B5C27269-FCB3-4875-A8B0-A8A9D4E0CF09}" type="parTrans" cxnId="{378FC8C5-09A9-4EE8-9B5F-9F093E549273}">
      <dgm:prSet/>
      <dgm:spPr/>
      <dgm:t>
        <a:bodyPr/>
        <a:lstStyle/>
        <a:p>
          <a:endParaRPr lang="en-US"/>
        </a:p>
      </dgm:t>
    </dgm:pt>
    <dgm:pt modelId="{F95A8ED6-5434-47EE-9CE4-1B041A570736}" type="sibTrans" cxnId="{378FC8C5-09A9-4EE8-9B5F-9F093E549273}">
      <dgm:prSet/>
      <dgm:spPr/>
      <dgm:t>
        <a:bodyPr/>
        <a:lstStyle/>
        <a:p>
          <a:endParaRPr lang="en-US"/>
        </a:p>
      </dgm:t>
    </dgm:pt>
    <dgm:pt modelId="{75D2E578-92EF-4C60-BA56-87CB5943EDB6}" type="pres">
      <dgm:prSet presAssocID="{93B64CD7-2D2C-45F5-A40C-ACD17A27DE72}" presName="Name0" presStyleCnt="0">
        <dgm:presLayoutVars>
          <dgm:dir/>
          <dgm:animLvl val="lvl"/>
          <dgm:resizeHandles val="exact"/>
        </dgm:presLayoutVars>
      </dgm:prSet>
      <dgm:spPr/>
    </dgm:pt>
    <dgm:pt modelId="{B81AD417-6BDC-4535-954C-844C280C3FB7}" type="pres">
      <dgm:prSet presAssocID="{DDEA17AD-5662-432F-9990-4046D1289104}" presName="linNode" presStyleCnt="0"/>
      <dgm:spPr/>
    </dgm:pt>
    <dgm:pt modelId="{BE340C24-55B3-4389-A4FF-9939057ADAF2}" type="pres">
      <dgm:prSet presAssocID="{DDEA17AD-5662-432F-9990-4046D1289104}" presName="parentText" presStyleLbl="node1" presStyleIdx="0" presStyleCnt="1" custScaleX="119964" custScaleY="100098">
        <dgm:presLayoutVars>
          <dgm:chMax val="1"/>
          <dgm:bulletEnabled val="1"/>
        </dgm:presLayoutVars>
      </dgm:prSet>
      <dgm:spPr/>
    </dgm:pt>
  </dgm:ptLst>
  <dgm:cxnLst>
    <dgm:cxn modelId="{71774A22-FEB1-4B6B-9CD8-91FC788E26F2}" type="presOf" srcId="{DDEA17AD-5662-432F-9990-4046D1289104}" destId="{BE340C24-55B3-4389-A4FF-9939057ADAF2}" srcOrd="0" destOrd="0" presId="urn:microsoft.com/office/officeart/2005/8/layout/vList5"/>
    <dgm:cxn modelId="{378FC8C5-09A9-4EE8-9B5F-9F093E549273}" srcId="{93B64CD7-2D2C-45F5-A40C-ACD17A27DE72}" destId="{DDEA17AD-5662-432F-9990-4046D1289104}" srcOrd="0" destOrd="0" parTransId="{B5C27269-FCB3-4875-A8B0-A8A9D4E0CF09}" sibTransId="{F95A8ED6-5434-47EE-9CE4-1B041A570736}"/>
    <dgm:cxn modelId="{22E774E6-19B9-4E90-9350-E4D45DAFF585}" type="presOf" srcId="{93B64CD7-2D2C-45F5-A40C-ACD17A27DE72}" destId="{75D2E578-92EF-4C60-BA56-87CB5943EDB6}" srcOrd="0" destOrd="0" presId="urn:microsoft.com/office/officeart/2005/8/layout/vList5"/>
    <dgm:cxn modelId="{52BC9C26-7E45-406C-9F50-C18161DACD84}" type="presParOf" srcId="{75D2E578-92EF-4C60-BA56-87CB5943EDB6}" destId="{B81AD417-6BDC-4535-954C-844C280C3FB7}" srcOrd="0" destOrd="0" presId="urn:microsoft.com/office/officeart/2005/8/layout/vList5"/>
    <dgm:cxn modelId="{D0078958-F117-4CEB-B145-92DD1FEA75DB}" type="presParOf" srcId="{B81AD417-6BDC-4535-954C-844C280C3FB7}" destId="{BE340C24-55B3-4389-A4FF-9939057ADAF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3572C-7A1D-4EB2-86EF-9B033EC6B4A6}">
      <dsp:nvSpPr>
        <dsp:cNvPr id="0" name=""/>
        <dsp:cNvSpPr/>
      </dsp:nvSpPr>
      <dsp:spPr>
        <a:xfrm>
          <a:off x="9116" y="0"/>
          <a:ext cx="9326029" cy="276257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Book Antiqua" panose="02040602050305030304" pitchFamily="18" charset="0"/>
            </a:rPr>
            <a:t>WORLD SICKLE CELL DAY June 19</a:t>
          </a:r>
          <a:r>
            <a:rPr lang="en-US" sz="3200" kern="1200" baseline="30000" dirty="0">
              <a:latin typeface="Book Antiqua" panose="02040602050305030304" pitchFamily="18" charset="0"/>
            </a:rPr>
            <a:t>th</a:t>
          </a:r>
          <a:r>
            <a:rPr lang="en-US" sz="3200" kern="1200" dirty="0">
              <a:latin typeface="Book Antiqua" panose="02040602050305030304" pitchFamily="18" charset="0"/>
            </a:rPr>
            <a:t>  2026 </a:t>
          </a:r>
          <a:br>
            <a:rPr lang="en-US" sz="3200" kern="1200" dirty="0">
              <a:latin typeface="Book Antiqua" panose="02040602050305030304" pitchFamily="18" charset="0"/>
            </a:rPr>
          </a:br>
          <a:endParaRPr lang="en-US" sz="3200" kern="1200" dirty="0">
            <a:latin typeface="Book Antiqua" panose="02040602050305030304" pitchFamily="18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 dirty="0">
              <a:latin typeface="Book Antiqua" panose="02040602050305030304" pitchFamily="18" charset="0"/>
            </a:rPr>
            <a:t>Theme: "</a:t>
          </a:r>
          <a:r>
            <a:rPr lang="en-US" sz="2800" b="0" i="0" kern="1200" baseline="0" dirty="0">
              <a:latin typeface="Book Antiqua" panose="02040602050305030304" pitchFamily="18" charset="0"/>
            </a:rPr>
            <a:t>Closing the Survival Gap:</a:t>
          </a:r>
          <a:br>
            <a:rPr lang="en-US" sz="2800" b="0" i="0" kern="1200" baseline="0" dirty="0">
              <a:latin typeface="Book Antiqua" panose="02040602050305030304" pitchFamily="18" charset="0"/>
            </a:rPr>
          </a:br>
          <a:r>
            <a:rPr lang="en-US" sz="2800" b="0" i="0" kern="1200" baseline="0" dirty="0">
              <a:latin typeface="Book Antiqua" panose="02040602050305030304" pitchFamily="18" charset="0"/>
            </a:rPr>
            <a:t>              Equity in Sickle Cell Disease Care </a:t>
          </a:r>
          <a:br>
            <a:rPr lang="en-US" sz="2800" b="0" i="0" kern="1200" baseline="0" dirty="0">
              <a:latin typeface="Book Antiqua" panose="02040602050305030304" pitchFamily="18" charset="0"/>
            </a:rPr>
          </a:br>
          <a:br>
            <a:rPr lang="en-US" sz="2800" b="0" i="0" kern="1200" baseline="0" dirty="0">
              <a:latin typeface="Book Antiqua" panose="02040602050305030304" pitchFamily="18" charset="0"/>
            </a:rPr>
          </a:br>
          <a:endParaRPr lang="en-US" sz="2800" kern="1200" dirty="0">
            <a:latin typeface="Book Antiqua" panose="02040602050305030304" pitchFamily="18" charset="0"/>
          </a:endParaRPr>
        </a:p>
      </dsp:txBody>
      <dsp:txXfrm>
        <a:off x="9116" y="0"/>
        <a:ext cx="9326029" cy="2762572"/>
      </dsp:txXfrm>
    </dsp:sp>
    <dsp:sp modelId="{0EA15DF0-4187-4747-8921-CF9641B326EC}">
      <dsp:nvSpPr>
        <dsp:cNvPr id="0" name=""/>
        <dsp:cNvSpPr/>
      </dsp:nvSpPr>
      <dsp:spPr>
        <a:xfrm>
          <a:off x="4558" y="2762572"/>
          <a:ext cx="9326029" cy="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1105E-FE67-4E54-B2A7-27F63DA26AD7}">
      <dsp:nvSpPr>
        <dsp:cNvPr id="0" name=""/>
        <dsp:cNvSpPr/>
      </dsp:nvSpPr>
      <dsp:spPr>
        <a:xfrm>
          <a:off x="3610814" y="608"/>
          <a:ext cx="4055970" cy="1246397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Book Antiqua" panose="02040602050305030304" pitchFamily="18" charset="0"/>
            </a:rPr>
            <a:t>How Common is Sickle Cell Disease in Nigeria?</a:t>
          </a:r>
          <a:br>
            <a:rPr lang="en-US" sz="2400" b="1" kern="1200" dirty="0">
              <a:latin typeface="Book Antiqua" panose="02040602050305030304" pitchFamily="18" charset="0"/>
            </a:rPr>
          </a:br>
          <a:endParaRPr lang="en-US" sz="2400" b="1" kern="1200" dirty="0">
            <a:latin typeface="Book Antiqua" panose="02040602050305030304" pitchFamily="18" charset="0"/>
          </a:endParaRPr>
        </a:p>
      </dsp:txBody>
      <dsp:txXfrm>
        <a:off x="3671658" y="61452"/>
        <a:ext cx="3934282" cy="112470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31E39-EC5E-4270-AA0A-DDEB6E616005}">
      <dsp:nvSpPr>
        <dsp:cNvPr id="0" name=""/>
        <dsp:cNvSpPr/>
      </dsp:nvSpPr>
      <dsp:spPr>
        <a:xfrm>
          <a:off x="0" y="41124"/>
          <a:ext cx="11277599" cy="1058045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>
              <a:latin typeface="Book Antiqua" panose="02040602050305030304" pitchFamily="18" charset="0"/>
            </a:rPr>
            <a:t>Nigeria carries the highest burden of sickle cell disease worldwide.</a:t>
          </a:r>
          <a:endParaRPr lang="en-US" sz="2600" kern="1200" dirty="0">
            <a:latin typeface="Book Antiqua" panose="02040602050305030304" pitchFamily="18" charset="0"/>
          </a:endParaRPr>
        </a:p>
      </dsp:txBody>
      <dsp:txXfrm>
        <a:off x="51649" y="92773"/>
        <a:ext cx="11174301" cy="954747"/>
      </dsp:txXfrm>
    </dsp:sp>
    <dsp:sp modelId="{831EE7AA-D5A5-4FD0-8C09-06EF8C6B001B}">
      <dsp:nvSpPr>
        <dsp:cNvPr id="0" name=""/>
        <dsp:cNvSpPr/>
      </dsp:nvSpPr>
      <dsp:spPr>
        <a:xfrm>
          <a:off x="0" y="1174050"/>
          <a:ext cx="11277599" cy="1058045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>
              <a:latin typeface="Book Antiqua" panose="02040602050305030304" pitchFamily="18" charset="0"/>
            </a:rPr>
            <a:t>About 25% of Nigerians (1 in 4) have the sickle cell trait (AS).</a:t>
          </a:r>
          <a:endParaRPr lang="en-US" sz="2600" kern="1200" dirty="0">
            <a:latin typeface="Book Antiqua" panose="02040602050305030304" pitchFamily="18" charset="0"/>
          </a:endParaRPr>
        </a:p>
      </dsp:txBody>
      <dsp:txXfrm>
        <a:off x="51649" y="1225699"/>
        <a:ext cx="11174301" cy="954747"/>
      </dsp:txXfrm>
    </dsp:sp>
    <dsp:sp modelId="{ED8A27D5-3E1D-4F50-9477-5FE4A57A0317}">
      <dsp:nvSpPr>
        <dsp:cNvPr id="0" name=""/>
        <dsp:cNvSpPr/>
      </dsp:nvSpPr>
      <dsp:spPr>
        <a:xfrm>
          <a:off x="0" y="2306976"/>
          <a:ext cx="11277599" cy="1058045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>
              <a:latin typeface="Book Antiqua" panose="02040602050305030304" pitchFamily="18" charset="0"/>
            </a:rPr>
            <a:t>Nearly 150,000 babies are born every year with sickle cell disease.</a:t>
          </a:r>
          <a:endParaRPr lang="en-US" sz="2600" kern="1200" dirty="0">
            <a:latin typeface="Book Antiqua" panose="02040602050305030304" pitchFamily="18" charset="0"/>
          </a:endParaRPr>
        </a:p>
      </dsp:txBody>
      <dsp:txXfrm>
        <a:off x="51649" y="2358625"/>
        <a:ext cx="11174301" cy="954747"/>
      </dsp:txXfrm>
    </dsp:sp>
    <dsp:sp modelId="{89050C88-02FF-4770-A2E1-4178D9281B2A}">
      <dsp:nvSpPr>
        <dsp:cNvPr id="0" name=""/>
        <dsp:cNvSpPr/>
      </dsp:nvSpPr>
      <dsp:spPr>
        <a:xfrm>
          <a:off x="0" y="3439901"/>
          <a:ext cx="11277599" cy="1058045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Book Antiqua" panose="02040602050305030304" pitchFamily="18" charset="0"/>
            </a:rPr>
            <a:t>People </a:t>
          </a:r>
          <a:r>
            <a:rPr lang="en-US" sz="2600" b="0" kern="1200" dirty="0">
              <a:latin typeface="Book Antiqua" panose="02040602050305030304" pitchFamily="18" charset="0"/>
            </a:rPr>
            <a:t> living with sickle cell are true warriors, fighting daily to survive and thrive</a:t>
          </a:r>
          <a:endParaRPr lang="en-US" sz="2600" kern="1200" dirty="0">
            <a:latin typeface="Book Antiqua" panose="02040602050305030304" pitchFamily="18" charset="0"/>
          </a:endParaRPr>
        </a:p>
      </dsp:txBody>
      <dsp:txXfrm>
        <a:off x="51649" y="3491550"/>
        <a:ext cx="11174301" cy="95474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1105B-CD6A-485F-80B7-6F4F53995265}">
      <dsp:nvSpPr>
        <dsp:cNvPr id="0" name=""/>
        <dsp:cNvSpPr/>
      </dsp:nvSpPr>
      <dsp:spPr>
        <a:xfrm>
          <a:off x="0" y="1484"/>
          <a:ext cx="11277599" cy="91143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Call to Action- Key Message </a:t>
          </a:r>
        </a:p>
      </dsp:txBody>
      <dsp:txXfrm>
        <a:off x="44492" y="45976"/>
        <a:ext cx="11188615" cy="82244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F0757-B787-4A49-9D26-2B982D6D37EC}">
      <dsp:nvSpPr>
        <dsp:cNvPr id="0" name=""/>
        <dsp:cNvSpPr/>
      </dsp:nvSpPr>
      <dsp:spPr>
        <a:xfrm>
          <a:off x="3387653" y="7011"/>
          <a:ext cx="3740293" cy="1728621"/>
        </a:xfrm>
        <a:prstGeom prst="flowChartDecisi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Thank you </a:t>
          </a:r>
        </a:p>
      </dsp:txBody>
      <dsp:txXfrm>
        <a:off x="4322726" y="439166"/>
        <a:ext cx="1870147" cy="8643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BDF55-EA7B-4C88-80C3-705D4B7B8B9B}">
      <dsp:nvSpPr>
        <dsp:cNvPr id="0" name=""/>
        <dsp:cNvSpPr/>
      </dsp:nvSpPr>
      <dsp:spPr>
        <a:xfrm>
          <a:off x="0" y="23800"/>
          <a:ext cx="9144000" cy="212040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Bodoni MT" panose="02070603080606020203" pitchFamily="18" charset="0"/>
            </a:rPr>
            <a:t>Understanding Sickle Cell Disease</a:t>
          </a:r>
          <a:br>
            <a:rPr lang="en-US" sz="4000" kern="1200" dirty="0">
              <a:latin typeface="Bodoni MT" panose="02070603080606020203" pitchFamily="18" charset="0"/>
            </a:rPr>
          </a:br>
          <a:br>
            <a:rPr lang="en-US" sz="2100" kern="1200" dirty="0"/>
          </a:br>
          <a:r>
            <a:rPr lang="en-US" sz="2800" kern="1200" dirty="0">
              <a:latin typeface="Bodoni MT" panose="02070603080606020203" pitchFamily="18" charset="0"/>
            </a:rPr>
            <a:t>Theme: "Know Your Genotype, Protect Your Future"</a:t>
          </a:r>
          <a:br>
            <a:rPr lang="en-US" sz="2800" kern="1200" dirty="0">
              <a:latin typeface="Bodoni MT" panose="02070603080606020203" pitchFamily="18" charset="0"/>
            </a:rPr>
          </a:br>
          <a:r>
            <a:rPr lang="en-US" sz="2800" kern="1200" dirty="0">
              <a:latin typeface="Bodoni MT" panose="02070603080606020203" pitchFamily="18" charset="0"/>
            </a:rPr>
            <a:t>@ </a:t>
          </a:r>
          <a:r>
            <a:rPr lang="en-US" sz="4000" kern="1200" dirty="0">
              <a:latin typeface="Bodoni MT" panose="02070603080606020203" pitchFamily="18" charset="0"/>
            </a:rPr>
            <a:t>Niger Delta Science School</a:t>
          </a:r>
        </a:p>
      </dsp:txBody>
      <dsp:txXfrm>
        <a:off x="0" y="23800"/>
        <a:ext cx="9144000" cy="2120400"/>
      </dsp:txXfrm>
    </dsp:sp>
    <dsp:sp modelId="{90557503-2CF3-412E-B42F-9457A8068813}">
      <dsp:nvSpPr>
        <dsp:cNvPr id="0" name=""/>
        <dsp:cNvSpPr/>
      </dsp:nvSpPr>
      <dsp:spPr>
        <a:xfrm>
          <a:off x="0" y="2144200"/>
          <a:ext cx="9144000" cy="219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72040-0338-4396-8634-BB3E0590A2B0}">
      <dsp:nvSpPr>
        <dsp:cNvPr id="0" name=""/>
        <dsp:cNvSpPr/>
      </dsp:nvSpPr>
      <dsp:spPr>
        <a:xfrm>
          <a:off x="0" y="935216"/>
          <a:ext cx="5501898" cy="2190121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Book Antiqua" panose="02040602050305030304" pitchFamily="18" charset="0"/>
            </a:rPr>
            <a:t>Sickle Cell Disease (SCD) is an inherited   blood disorder caused by a change (mutation) in the Haemoglobin gene (HbS)</a:t>
          </a:r>
        </a:p>
      </dsp:txBody>
      <dsp:txXfrm>
        <a:off x="106913" y="1042129"/>
        <a:ext cx="5288072" cy="19762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73974-C21F-4E9A-8DC4-875B3E134C6B}">
      <dsp:nvSpPr>
        <dsp:cNvPr id="0" name=""/>
        <dsp:cNvSpPr/>
      </dsp:nvSpPr>
      <dsp:spPr>
        <a:xfrm>
          <a:off x="0" y="84304"/>
          <a:ext cx="10972800" cy="791505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How Different Types of Genotypes of Genotypes are Inherited    </a:t>
          </a:r>
        </a:p>
      </dsp:txBody>
      <dsp:txXfrm>
        <a:off x="38638" y="122942"/>
        <a:ext cx="10895524" cy="7142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55AC3-618D-4DA1-A1EF-64BF8B91BC37}">
      <dsp:nvSpPr>
        <dsp:cNvPr id="0" name=""/>
        <dsp:cNvSpPr/>
      </dsp:nvSpPr>
      <dsp:spPr>
        <a:xfrm>
          <a:off x="0" y="38853"/>
          <a:ext cx="5367867" cy="599625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Bodoni MT" panose="02070603080606020203" pitchFamily="18" charset="0"/>
            </a:rPr>
            <a:t>Effect of   Sickle Cells in In The Body </a:t>
          </a:r>
        </a:p>
      </dsp:txBody>
      <dsp:txXfrm>
        <a:off x="29271" y="68124"/>
        <a:ext cx="5309325" cy="5410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29A14-CE57-4DC4-AB7D-70AD11D1A57C}">
      <dsp:nvSpPr>
        <dsp:cNvPr id="0" name=""/>
        <dsp:cNvSpPr/>
      </dsp:nvSpPr>
      <dsp:spPr>
        <a:xfrm>
          <a:off x="0" y="191699"/>
          <a:ext cx="3932237" cy="121680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Book Antiqua" panose="02040602050305030304" pitchFamily="18" charset="0"/>
            </a:rPr>
            <a:t>Normal Red Cells </a:t>
          </a:r>
        </a:p>
      </dsp:txBody>
      <dsp:txXfrm>
        <a:off x="59399" y="251098"/>
        <a:ext cx="3813439" cy="10980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BF344-1A24-45B7-9045-6AEA213ED61F}">
      <dsp:nvSpPr>
        <dsp:cNvPr id="0" name=""/>
        <dsp:cNvSpPr/>
      </dsp:nvSpPr>
      <dsp:spPr>
        <a:xfrm>
          <a:off x="0" y="1512"/>
          <a:ext cx="3932237" cy="143208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Book Antiqua" panose="02040602050305030304" pitchFamily="18" charset="0"/>
            </a:rPr>
            <a:t>Sickle  Red Blood Cells</a:t>
          </a:r>
          <a:endParaRPr lang="en-US" sz="3600" kern="1200" dirty="0">
            <a:latin typeface="Book Antiqua" panose="02040602050305030304" pitchFamily="18" charset="0"/>
          </a:endParaRPr>
        </a:p>
      </dsp:txBody>
      <dsp:txXfrm>
        <a:off x="69908" y="71420"/>
        <a:ext cx="3792421" cy="12922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2D103-4B55-48CB-BBF8-90617F8F6179}">
      <dsp:nvSpPr>
        <dsp:cNvPr id="0" name=""/>
        <dsp:cNvSpPr/>
      </dsp:nvSpPr>
      <dsp:spPr>
        <a:xfrm>
          <a:off x="3608831" y="446"/>
          <a:ext cx="4059935" cy="913507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Book Antiqua" panose="02040602050305030304" pitchFamily="18" charset="0"/>
            </a:rPr>
            <a:t>Effect of Sickle cell in the body </a:t>
          </a:r>
        </a:p>
      </dsp:txBody>
      <dsp:txXfrm>
        <a:off x="3653425" y="45040"/>
        <a:ext cx="3970747" cy="8243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40C24-55B3-4389-A4FF-9939057ADAF2}">
      <dsp:nvSpPr>
        <dsp:cNvPr id="0" name=""/>
        <dsp:cNvSpPr/>
      </dsp:nvSpPr>
      <dsp:spPr>
        <a:xfrm>
          <a:off x="3205947" y="769"/>
          <a:ext cx="4865704" cy="1577555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Book Antiqua" panose="02040602050305030304" pitchFamily="18" charset="0"/>
            </a:rPr>
            <a:t>Effect of Sickle cell in the body </a:t>
          </a:r>
        </a:p>
      </dsp:txBody>
      <dsp:txXfrm>
        <a:off x="3282957" y="77779"/>
        <a:ext cx="4711684" cy="1423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388EE-6E03-4BA1-9DE7-0331A9DC587B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10226-E8DF-44BF-93AE-8E74409F5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9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10226-E8DF-44BF-93AE-8E74409F5E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3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10226-E8DF-44BF-93AE-8E74409F5E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26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10226-E8DF-44BF-93AE-8E74409F5E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BCD5-A98D-6BF8-E3F3-82E06426A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76EB2-9EA8-D339-D8D8-088D6366B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2E785-E2AA-0B92-85DD-3EFAFA6E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2D58-E94F-DA46-9A9B-DBAB917AB2DD}" type="datetime1">
              <a:rPr lang="en-US" smtClean="0"/>
              <a:pPr/>
              <a:t>6/29/2026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EEA68-E3B9-ABA2-47D2-94D7DCF6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45F2A-8A76-17E8-22BD-BD779BB2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8615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46B0B-6628-55B2-6976-BC5CDF3A7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3438CE-817C-7643-1EEB-7501FBBCF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4F92E-BC4D-D4E7-D9A4-68BDB470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2D58-E94F-DA46-9A9B-DBAB917AB2DD}" type="datetime1">
              <a:rPr lang="en-US" smtClean="0"/>
              <a:pPr/>
              <a:t>6/29/2026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DAA15-12E2-912F-EEFF-B4CB22A0E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5DAB7-304F-76B0-7E2F-3869D752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049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8853B1-6180-B330-04EA-F2D8F6726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38999-530E-ABB6-3F94-0D4D0F675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A65BF-EFF9-1DE8-F16C-5CE0847D7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2D58-E94F-DA46-9A9B-DBAB917AB2DD}" type="datetime1">
              <a:rPr lang="en-US" smtClean="0"/>
              <a:pPr/>
              <a:t>6/29/2026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FC57D-347D-B4DD-56C9-CAEFE35E3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FC4D1-C6B3-7398-75D1-BBC458A7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057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D8A5A2A-9561-6566-F92F-F70D32882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0128"/>
            <a:ext cx="11277599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76200"/>
            <a:ext cx="1295400" cy="381000"/>
          </a:xfrm>
        </p:spPr>
        <p:txBody>
          <a:bodyPr/>
          <a:lstStyle/>
          <a:p>
            <a:fld id="{94040C0B-3638-F744-9F98-D66CEC428329}" type="datetime1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F542A43-84A6-50F4-C658-B1BBDDAD8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61728"/>
            <a:ext cx="11277599" cy="4539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45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944C-1976-4156-99A9-E86F8440AA59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8D22-B775-4F0A-91E7-A0C3EACE2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7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944C-1976-4156-99A9-E86F8440AA59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8D22-B775-4F0A-91E7-A0C3EACE2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01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944C-1976-4156-99A9-E86F8440AA59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8D22-B775-4F0A-91E7-A0C3EACE2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33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944C-1976-4156-99A9-E86F8440AA59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8D22-B775-4F0A-91E7-A0C3EACE2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24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944C-1976-4156-99A9-E86F8440AA59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8D22-B775-4F0A-91E7-A0C3EACE2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91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944C-1976-4156-99A9-E86F8440AA59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8D22-B775-4F0A-91E7-A0C3EACE2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11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944C-1976-4156-99A9-E86F8440AA59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8D22-B775-4F0A-91E7-A0C3EACE2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3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91E2F-FB43-857B-997F-7869EAA9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BDC04-AC8E-0F53-F6EC-CD19C3DCA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858C3-5542-4B27-A8B1-A0A89CDFB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2D58-E94F-DA46-9A9B-DBAB917AB2DD}" type="datetime1">
              <a:rPr lang="en-US" smtClean="0"/>
              <a:pPr/>
              <a:t>6/29/2026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70FB-8604-0A5A-6002-14B1EBFB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1C4B5-69FD-DA6C-F1D4-21404E011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6620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944C-1976-4156-99A9-E86F8440AA59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8D22-B775-4F0A-91E7-A0C3EACE2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11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944C-1976-4156-99A9-E86F8440AA59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8D22-B775-4F0A-91E7-A0C3EACE2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44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944C-1976-4156-99A9-E86F8440AA59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8D22-B775-4F0A-91E7-A0C3EACE2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88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944C-1976-4156-99A9-E86F8440AA59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F8D22-B775-4F0A-91E7-A0C3EACE2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0F73-288F-6267-DBE4-972A3E276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136D0-DBD2-868E-0875-8C065D648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89867-0D1A-9A97-3865-586FF04D6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2D58-E94F-DA46-9A9B-DBAB917AB2DD}" type="datetime1">
              <a:rPr lang="en-US" smtClean="0"/>
              <a:pPr/>
              <a:t>6/29/2026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08B0A-2B65-3476-202E-458E78FF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7520D-8DD7-846F-505A-D1AC07876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310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3B81-296B-8F5F-90E7-C12F19E75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6D65B-2571-2FAB-ACE3-0D2B4AE33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85E9D5-9303-B00F-B396-760C2F1DF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FF7AB-98EE-4A6A-8C19-36D1AAF02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2D58-E94F-DA46-9A9B-DBAB917AB2DD}" type="datetime1">
              <a:rPr lang="en-US" smtClean="0"/>
              <a:pPr/>
              <a:t>6/29/2026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C4E36-A6CF-2155-14C3-58A6ACF3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94293-6F5A-6396-0CB5-8F9F5171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9207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2233-5424-DEAC-9346-384B7964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132C0-D8D5-E912-6A24-167D69F7E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7D6F9-A574-0B1F-B13E-9B7CBDA52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DD30C8-1499-0EE1-3FE6-31691726D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E3BF2-B551-1B70-7FE5-9508B183F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126682-DF38-B0A0-39EC-30A1AC37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2D58-E94F-DA46-9A9B-DBAB917AB2DD}" type="datetime1">
              <a:rPr lang="en-US" smtClean="0"/>
              <a:pPr/>
              <a:t>6/29/2026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19FADF-4CE0-C865-AD50-51CBC56E9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3357BC-037C-68CC-4F72-947E4449F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977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A1779-CAD0-1D16-E3D0-8DE352A1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B06232-5870-58EA-47D9-0B97B064F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1EA9-87CF-8343-9776-D1D52A179B2E}" type="datetime1">
              <a:rPr lang="en-US" smtClean="0"/>
              <a:t>6/29/2026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4C9EE0-AF40-4D40-493B-45F2C9B8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B9D4D-EE14-0EB0-B1B4-3A726A7A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2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44B821-A75E-3E53-E440-CE4216CE4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2D58-E94F-DA46-9A9B-DBAB917AB2DD}" type="datetime1">
              <a:rPr lang="en-US" smtClean="0"/>
              <a:pPr/>
              <a:t>6/29/2026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790D8E-E232-D496-405A-774BD846D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7DA45-A673-056B-CAA7-54C9FDFC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6767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EBD11-8959-CA12-9D2A-A99ADE0FE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04B8F-37D3-6133-E4AB-9484A9C20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F9D8C2-76FE-DC94-46B5-2F5EB9AA4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63238-A556-CD69-5628-86AAE2D2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77B30-84C4-E14A-AD9D-99C744B58D2B}" type="datetime1">
              <a:rPr lang="en-US" smtClean="0"/>
              <a:t>6/29/2026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5D8F0-EE51-CBC7-78B2-FA053AF51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A8538-A245-9E14-6476-3F8454D9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83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8590F-8974-2F67-77E1-466C2F34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FA8A4-D573-6C52-A481-3E1B3C2329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15E85-B8C5-A447-0E32-AA7DB7C51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F7D02-6FD0-4B0B-1C7D-28E137FB9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2B00D-D41F-AF4D-9311-8F7464F57478}" type="datetime1">
              <a:rPr lang="en-US" smtClean="0"/>
              <a:t>6/29/2026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EA5AC-1C71-13B2-FB42-34E91AE33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FE866-6568-A576-49EE-1EB10538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5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842024-3CB0-BCB4-9654-FD94DC5A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BDE38-BE1B-DE5A-8E81-C97A6F218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D64D3-CEF0-08AF-14D2-18EA55CC6D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82D58-E94F-DA46-9A9B-DBAB917AB2DD}" type="datetime1">
              <a:rPr lang="en-US" smtClean="0"/>
              <a:pPr/>
              <a:t>6/29/2026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3562E-1DA2-962E-C0A2-51B5572E9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326F8-7AEE-AD78-02DB-A9BDB5770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8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1944C-1976-4156-99A9-E86F8440AA59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F8D22-B775-4F0A-91E7-A0C3EACE2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3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5AB5152-C0CA-D4F2-CD0F-48AB93DAF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54901"/>
              </p:ext>
            </p:extLst>
          </p:nvPr>
        </p:nvGraphicFramePr>
        <p:xfrm>
          <a:off x="1332854" y="666427"/>
          <a:ext cx="9335146" cy="2762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ubtitle 4">
            <a:extLst>
              <a:ext uri="{FF2B5EF4-FFF2-40B4-BE49-F238E27FC236}">
                <a16:creationId xmlns:a16="http://schemas.microsoft.com/office/drawing/2014/main" id="{122938E6-2C20-F662-42D6-8A7C4BD73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1010" y="3602036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F3164-E74B-73BA-385A-E288101AE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854" y="3429001"/>
            <a:ext cx="9335146" cy="18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53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5F400-9243-643E-FE0B-5C78CA8B98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960100" cy="12001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Bodoni MT" panose="02070603080606020203" pitchFamily="18" charset="0"/>
              </a:rPr>
              <a:t>How  Different Types Of Genotypes are </a:t>
            </a:r>
            <a:r>
              <a:rPr lang="en-US" dirty="0" err="1">
                <a:solidFill>
                  <a:schemeClr val="bg1"/>
                </a:solidFill>
                <a:latin typeface="Bodoni MT" panose="02070603080606020203" pitchFamily="18" charset="0"/>
              </a:rPr>
              <a:t>Inherite</a:t>
            </a:r>
            <a:endParaRPr lang="en-US" sz="3600" dirty="0">
              <a:latin typeface="Bodoni MT" panose="02070603080606020203" pitchFamily="18" charset="0"/>
            </a:endParaRP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CFD49DE5-C444-AEF8-1813-89390A8F695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914400" y="1565275"/>
            <a:ext cx="5181600" cy="4351338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EE9650DE-13CA-E96C-7103-00C2EDCBCD2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t="39589"/>
          <a:stretch>
            <a:fillRect/>
          </a:stretch>
        </p:blipFill>
        <p:spPr>
          <a:xfrm>
            <a:off x="6342063" y="1430338"/>
            <a:ext cx="51816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82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C0B7C-92D3-1561-D8FE-3A92A289FE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Bodoni MT" panose="02070603080606020203" pitchFamily="18" charset="0"/>
              </a:rPr>
              <a:t>HHHpHow</a:t>
            </a:r>
            <a:r>
              <a:rPr lang="en-US" dirty="0">
                <a:solidFill>
                  <a:schemeClr val="bg1"/>
                </a:solidFill>
                <a:latin typeface="Bodoni MT" panose="02070603080606020203" pitchFamily="18" charset="0"/>
              </a:rPr>
              <a:t> is sickle cell Disease inherited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FC6E72-CC92-22A1-0E61-49C116548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54029"/>
            <a:ext cx="9346626" cy="554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1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5622D46-93EB-ACAA-C7DE-7DBB51B63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019373"/>
              </p:ext>
            </p:extLst>
          </p:nvPr>
        </p:nvGraphicFramePr>
        <p:xfrm>
          <a:off x="1422400" y="457200"/>
          <a:ext cx="5367867" cy="67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B67C9-78A1-966F-69C9-5F55F5A6B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733" y="1134533"/>
            <a:ext cx="10972800" cy="544882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B56B00F-EC23-2E82-C419-102399D43D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999" y="1134533"/>
            <a:ext cx="10854267" cy="544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3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C1B6FD2-D829-7EC1-4310-7738E0B6EB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2274411"/>
              </p:ext>
            </p:extLst>
          </p:nvPr>
        </p:nvGraphicFramePr>
        <p:xfrm>
          <a:off x="839788" y="457200"/>
          <a:ext cx="3932237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990180-A787-815C-94C9-4105BD115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424407" y="1610519"/>
            <a:ext cx="5927805" cy="465079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472DF3-9CAA-93CA-2760-1914D421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2309246"/>
            <a:ext cx="4535424" cy="3952067"/>
          </a:xfrm>
        </p:spPr>
        <p:txBody>
          <a:bodyPr/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Book Antiqua" panose="02040602050305030304" pitchFamily="18" charset="0"/>
              </a:rPr>
              <a:t>Round 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Book Antiqua" panose="02040602050305030304" pitchFamily="18" charset="0"/>
              </a:rPr>
              <a:t>Flexible 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Book Antiqua" panose="02040602050305030304" pitchFamily="18" charset="0"/>
              </a:rPr>
              <a:t>Moves easily through</a:t>
            </a:r>
          </a:p>
          <a:p>
            <a:pPr>
              <a:buClr>
                <a:srgbClr val="FF0000"/>
              </a:buClr>
            </a:pPr>
            <a:r>
              <a:rPr lang="en-US" sz="3200" dirty="0">
                <a:latin typeface="Book Antiqua" panose="02040602050305030304" pitchFamily="18" charset="0"/>
              </a:rPr>
              <a:t>   blood vessels.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Book Antiqua" panose="02040602050305030304" pitchFamily="18" charset="0"/>
              </a:rPr>
              <a:t> Oxygen  effectively 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3200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45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B95C3D4-A375-1A8A-D5CD-FCF34561BF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2603695"/>
              </p:ext>
            </p:extLst>
          </p:nvPr>
        </p:nvGraphicFramePr>
        <p:xfrm>
          <a:off x="839788" y="457200"/>
          <a:ext cx="3932237" cy="1433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03B985-7C56-7146-4DEC-EABC7A1A9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362414" y="1369707"/>
            <a:ext cx="5989798" cy="464363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55061-43D8-3275-CAC6-EAC7FF1FB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7940" y="2057400"/>
            <a:ext cx="4214086" cy="3811588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latin typeface="Book Antiqua" panose="02040602050305030304" pitchFamily="18" charset="0"/>
              </a:rPr>
              <a:t> </a:t>
            </a:r>
            <a:r>
              <a:rPr lang="en-US" sz="2400" b="1" dirty="0">
                <a:latin typeface="Book Antiqua" panose="02040602050305030304" pitchFamily="18" charset="0"/>
              </a:rPr>
              <a:t>Sickled or Crescent-shape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latin typeface="Book Antiqua" panose="02040602050305030304" pitchFamily="18" charset="0"/>
              </a:rPr>
              <a:t> Hard 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latin typeface="Book Antiqua" panose="02040602050305030304" pitchFamily="18" charset="0"/>
              </a:rPr>
              <a:t> Sticky 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latin typeface="Book Antiqua" panose="02040602050305030304" pitchFamily="18" charset="0"/>
              </a:rPr>
              <a:t>Block  blood vessels 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latin typeface="Book Antiqua" panose="02040602050305030304" pitchFamily="18" charset="0"/>
              </a:rPr>
              <a:t>Reduce blood flow and oxygen delivery to parts of the body."</a:t>
            </a:r>
            <a:endParaRPr lang="en-US" sz="2400" dirty="0">
              <a:latin typeface="Book Antiqua" panose="02040602050305030304" pitchFamily="18" charset="0"/>
            </a:endParaRP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Book Antiqua" panose="02040602050305030304" pitchFamily="18" charset="0"/>
            </a:endParaRPr>
          </a:p>
          <a:p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04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4664EA-7E20-8CDF-4101-4EA9D274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37" t="11096" r="1037" b="-11096"/>
          <a:stretch>
            <a:fillRect/>
          </a:stretch>
        </p:blipFill>
        <p:spPr>
          <a:xfrm>
            <a:off x="477864" y="270816"/>
            <a:ext cx="10709329" cy="63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17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A617748-9D83-DCDC-8C06-F0389B8EC3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7700465"/>
              </p:ext>
            </p:extLst>
          </p:nvPr>
        </p:nvGraphicFramePr>
        <p:xfrm>
          <a:off x="457200" y="490128"/>
          <a:ext cx="11277599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2AAFA1-D273-F300-EFA6-230C85F4B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l="-3588" t="19432"/>
          <a:stretch>
            <a:fillRect/>
          </a:stretch>
        </p:blipFill>
        <p:spPr>
          <a:xfrm>
            <a:off x="457200" y="1544013"/>
            <a:ext cx="10686082" cy="48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1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5B9C9FF-6389-BE12-9A22-698C8CA460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8074710"/>
              </p:ext>
            </p:extLst>
          </p:nvPr>
        </p:nvGraphicFramePr>
        <p:xfrm>
          <a:off x="457200" y="282633"/>
          <a:ext cx="11277599" cy="1579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16010-113F-5DFD-AFA8-110793A9A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581" y="2576945"/>
            <a:ext cx="11277599" cy="39984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Book Antiqua" panose="02040602050305030304" pitchFamily="18" charset="0"/>
            </a:endParaRPr>
          </a:p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</a:rPr>
              <a:t>Anaemia (low blood level)</a:t>
            </a:r>
          </a:p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Book Antiqua" panose="02040602050305030304" pitchFamily="18" charset="0"/>
              </a:rPr>
              <a:t>Tiredness and weakness</a:t>
            </a:r>
          </a:p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Book Antiqua" panose="02040602050305030304" pitchFamily="18" charset="0"/>
              </a:rPr>
              <a:t>Increased risk of infections</a:t>
            </a:r>
          </a:p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Book Antiqua" panose="02040602050305030304" pitchFamily="18" charset="0"/>
              </a:rPr>
              <a:t>Delayed growth in some children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Book Antiqua" panose="02040602050305030304" pitchFamily="18" charset="0"/>
              </a:rPr>
              <a:t>School absenteeism </a:t>
            </a:r>
          </a:p>
          <a:p>
            <a:pPr lvl="0"/>
            <a:endParaRPr lang="en-US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00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1025A1E-5F2A-BC14-DFF5-EAA30E173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2634231"/>
              </p:ext>
            </p:extLst>
          </p:nvPr>
        </p:nvGraphicFramePr>
        <p:xfrm>
          <a:off x="457200" y="457200"/>
          <a:ext cx="11277599" cy="1247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A194B59-A13E-EE1F-4602-9A64D144E8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4342895"/>
              </p:ext>
            </p:extLst>
          </p:nvPr>
        </p:nvGraphicFramePr>
        <p:xfrm>
          <a:off x="457200" y="1861728"/>
          <a:ext cx="11277599" cy="4539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30725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D5A2E76-02A8-951D-8ABF-1E97E1D973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1314206"/>
              </p:ext>
            </p:extLst>
          </p:nvPr>
        </p:nvGraphicFramePr>
        <p:xfrm>
          <a:off x="457200" y="490128"/>
          <a:ext cx="11277599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22ACC-8883-13CE-A60A-F609F64A0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Book Antiqua" panose="02040602050305030304" pitchFamily="18" charset="0"/>
              </a:rPr>
              <a:t>Know your genotype.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Book Antiqua" panose="02040602050305030304" pitchFamily="18" charset="0"/>
              </a:rPr>
              <a:t>Encourage your family and friends  to know theirs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Book Antiqua" panose="02040602050305030304" pitchFamily="18" charset="0"/>
              </a:rPr>
              <a:t>Do not stigmatize people living with sickle cell disease.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Book Antiqua" panose="02040602050305030304" pitchFamily="18" charset="0"/>
              </a:rPr>
              <a:t>Support classmates and peers  living with SCD.</a:t>
            </a:r>
          </a:p>
        </p:txBody>
      </p:sp>
    </p:spTree>
    <p:extLst>
      <p:ext uri="{BB962C8B-B14F-4D97-AF65-F5344CB8AC3E}">
        <p14:creationId xmlns:p14="http://schemas.microsoft.com/office/powerpoint/2010/main" val="176234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03E14E1-A58E-63FE-EB6C-E25C005AB2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8953379"/>
              </p:ext>
            </p:extLst>
          </p:nvPr>
        </p:nvGraphicFramePr>
        <p:xfrm>
          <a:off x="1524000" y="1122363"/>
          <a:ext cx="9144000" cy="238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ubtitle 4">
            <a:extLst>
              <a:ext uri="{FF2B5EF4-FFF2-40B4-BE49-F238E27FC236}">
                <a16:creationId xmlns:a16="http://schemas.microsoft.com/office/drawing/2014/main" id="{075611EA-42DF-A231-038E-3AD4750F95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>
                <a:latin typeface="Bodoni MT" panose="02070603080606020203" pitchFamily="18" charset="0"/>
              </a:rPr>
              <a:t>Preventive Healthcare Initiative</a:t>
            </a:r>
          </a:p>
          <a:p>
            <a:r>
              <a:rPr lang="en-US" sz="3200" i="1" dirty="0">
                <a:solidFill>
                  <a:srgbClr val="FF0000"/>
                </a:solidFill>
                <a:latin typeface="Bodoni MT" panose="02070603080606020203" pitchFamily="18" charset="0"/>
              </a:rPr>
              <a:t>Sustainable Approach to Preventive Healthcare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DDB03-783A-3E25-170D-6A5317ED6C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58" y="113074"/>
            <a:ext cx="184115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29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76FA5D7-1323-64B2-88A0-EAFA17850A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4713581"/>
              </p:ext>
            </p:extLst>
          </p:nvPr>
        </p:nvGraphicFramePr>
        <p:xfrm>
          <a:off x="838200" y="365125"/>
          <a:ext cx="10515600" cy="1742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139" y="2190750"/>
            <a:ext cx="6570663" cy="4302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847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86FA41-2538-D2A9-72B6-093F9F8A73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2808" y="444367"/>
            <a:ext cx="10673462" cy="64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2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A8302-86D0-B04C-19A0-2EB81791F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0128"/>
            <a:ext cx="10298625" cy="914400"/>
          </a:xfrm>
          <a:solidFill>
            <a:srgbClr val="C0000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odoni MT" panose="02070603080606020203" pitchFamily="18" charset="0"/>
              </a:rPr>
              <a:t>Learning Objective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4FDED-7733-756F-8A5A-271B81D03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89315"/>
            <a:ext cx="10298624" cy="4711485"/>
          </a:xfrm>
          <a:solidFill>
            <a:srgbClr val="C00000"/>
          </a:solidFill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endParaRPr lang="en-US" sz="3200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Bodoni MT" panose="02070603080606020203" pitchFamily="18" charset="0"/>
              </a:rPr>
              <a:t>What is  Sickle Cell Disease?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Bodoni MT" panose="02070603080606020203" pitchFamily="18" charset="0"/>
              </a:rPr>
              <a:t>Differentiate between genotype patterns (AA, AS, AC, SS, SC).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Bodoni MT" panose="02070603080606020203" pitchFamily="18" charset="0"/>
              </a:rPr>
              <a:t>Understand how SCD is inherited.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Bodoni MT" panose="02070603080606020203" pitchFamily="18" charset="0"/>
              </a:rPr>
              <a:t>Know the importance of genotype testing.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482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A657F8-4DE1-4E6B-7A81-0F92EC0A336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46874" y="642937"/>
            <a:ext cx="10647336" cy="605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04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3B7F8C-2A6D-1C70-7540-E999C271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380" y="526942"/>
            <a:ext cx="3518115" cy="2324746"/>
          </a:xfrm>
        </p:spPr>
        <p:txBody>
          <a:bodyPr>
            <a:noAutofit/>
          </a:bodyPr>
          <a:lstStyle/>
          <a:p>
            <a:br>
              <a:rPr lang="en-US" sz="3600" b="1" dirty="0">
                <a:solidFill>
                  <a:srgbClr val="FF0000"/>
                </a:solidFill>
                <a:latin typeface="Bodoni MT" panose="02070603080606020203" pitchFamily="18" charset="0"/>
              </a:rPr>
            </a:br>
            <a:br>
              <a:rPr lang="en-US" sz="3600" b="1" dirty="0">
                <a:solidFill>
                  <a:srgbClr val="FF0000"/>
                </a:solidFill>
                <a:latin typeface="Bodoni MT" panose="02070603080606020203" pitchFamily="18" charset="0"/>
              </a:rPr>
            </a:br>
            <a:br>
              <a:rPr lang="en-US" sz="3600" b="1" dirty="0">
                <a:solidFill>
                  <a:srgbClr val="FF0000"/>
                </a:solidFill>
                <a:latin typeface="Bodoni MT" panose="02070603080606020203" pitchFamily="18" charset="0"/>
              </a:rPr>
            </a:br>
            <a:br>
              <a:rPr lang="en-US" sz="4000" b="1" dirty="0">
                <a:solidFill>
                  <a:srgbClr val="FF0000"/>
                </a:solidFill>
                <a:latin typeface="Bodoni MT" panose="02070603080606020203" pitchFamily="18" charset="0"/>
              </a:rPr>
            </a:br>
            <a:br>
              <a:rPr lang="en-US" sz="4000" b="1" dirty="0">
                <a:solidFill>
                  <a:srgbClr val="FF0000"/>
                </a:solidFill>
                <a:latin typeface="Bodoni MT" panose="02070603080606020203" pitchFamily="18" charset="0"/>
              </a:rPr>
            </a:br>
            <a:br>
              <a:rPr lang="en-US" sz="4000" b="1" dirty="0">
                <a:solidFill>
                  <a:srgbClr val="FF0000"/>
                </a:solidFill>
                <a:latin typeface="Bodoni MT" panose="02070603080606020203" pitchFamily="18" charset="0"/>
              </a:rPr>
            </a:br>
            <a:r>
              <a:rPr lang="en-US" sz="4000" b="1" i="1" dirty="0">
                <a:solidFill>
                  <a:srgbClr val="FF0000"/>
                </a:solidFill>
                <a:latin typeface="Bodoni MT" panose="02070603080606020203" pitchFamily="18" charset="0"/>
              </a:rPr>
              <a:t>What is Sickle Cell Disease?</a:t>
            </a:r>
            <a:br>
              <a:rPr lang="en-US" sz="4000" i="1" dirty="0">
                <a:solidFill>
                  <a:srgbClr val="FF0000"/>
                </a:solidFill>
                <a:latin typeface="Bodoni MT" panose="02070603080606020203" pitchFamily="18" charset="0"/>
              </a:rPr>
            </a:br>
            <a:br>
              <a:rPr lang="en-US" sz="4000" dirty="0">
                <a:latin typeface="Algerian" panose="04020705040A02060702" pitchFamily="82" charset="0"/>
              </a:rPr>
            </a:br>
            <a:endParaRPr lang="en-US" sz="4000" dirty="0">
              <a:latin typeface="Algerian" panose="04020705040A02060702" pitchFamily="8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D3E67D-3599-B85E-261F-E77A8EA86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0261" y="1153280"/>
            <a:ext cx="4298053" cy="4541914"/>
          </a:xfrm>
          <a:prstGeom prst="rect">
            <a:avLst/>
          </a:prstGeom>
          <a:solidFill>
            <a:srgbClr val="FF0000"/>
          </a:solidFill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C9A037C-2A0C-1654-453A-62FE373C24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077103"/>
              </p:ext>
            </p:extLst>
          </p:nvPr>
        </p:nvGraphicFramePr>
        <p:xfrm>
          <a:off x="418455" y="2061275"/>
          <a:ext cx="5501898" cy="4060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3905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E99DB8-CC16-B84C-EE09-263A1B0A89E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69231" y="1034256"/>
            <a:ext cx="9253538" cy="478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55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C17D11-28D3-185E-AC11-ACE013FF09F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odoni MT" panose="02070603080606020203" pitchFamily="18" charset="0"/>
              </a:rPr>
              <a:t>How is sickle cell Disease inherited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D7A5D2-38B8-2425-9DC1-0C2672A6CD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Bodoni MT" panose="02070603080606020203" pitchFamily="18" charset="0"/>
              </a:rPr>
              <a:t>A person usually inherits one haemoglobin gene from their mother and one from their father.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Bodoni MT" panose="02070603080606020203" pitchFamily="18" charset="0"/>
              </a:rPr>
              <a:t>A persons Genotype depends on the type of  Haemoglobin gene inherited from the parents Eg-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Bodoni MT" panose="02070603080606020203" pitchFamily="18" charset="0"/>
              </a:rPr>
              <a:t>HbA (Normal gene),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Bodoni MT" panose="02070603080606020203" pitchFamily="18" charset="0"/>
              </a:rPr>
              <a:t>Hb</a:t>
            </a:r>
            <a:r>
              <a:rPr lang="en-US" b="1" dirty="0">
                <a:solidFill>
                  <a:srgbClr val="FF0000"/>
                </a:solidFill>
                <a:latin typeface="Bodoni MT" panose="02070603080606020203" pitchFamily="18" charset="0"/>
              </a:rPr>
              <a:t>S (Abnormal gene)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Bodoni MT" panose="02070603080606020203" pitchFamily="18" charset="0"/>
              </a:rPr>
              <a:t>Hb </a:t>
            </a:r>
            <a:r>
              <a:rPr lang="en-US" b="1" dirty="0">
                <a:solidFill>
                  <a:srgbClr val="FF0000"/>
                </a:solidFill>
                <a:latin typeface="Bodoni MT" panose="02070603080606020203" pitchFamily="18" charset="0"/>
              </a:rPr>
              <a:t>C (Abnormal)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>
              <a:latin typeface="Bodoni MT" panose="02070603080606020203" pitchFamily="18" charset="0"/>
            </a:endParaRP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714BC3-CC86-14A2-ADBF-D7807B5D6B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1761" y="1619659"/>
            <a:ext cx="4956478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83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0940F05-D323-44AD-355B-D666F99AD8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6731367"/>
              </p:ext>
            </p:extLst>
          </p:nvPr>
        </p:nvGraphicFramePr>
        <p:xfrm>
          <a:off x="231774" y="247974"/>
          <a:ext cx="10972800" cy="960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C5362D-A98F-D199-47E5-E7EAC11442C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7"/>
          <a:stretch>
            <a:fillRect/>
          </a:stretch>
        </p:blipFill>
        <p:spPr>
          <a:xfrm>
            <a:off x="526942" y="1404144"/>
            <a:ext cx="5383213" cy="46609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703F09-DD1F-30C6-00CA-83FD8FB27C2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8"/>
          <a:stretch>
            <a:fillRect/>
          </a:stretch>
        </p:blipFill>
        <p:spPr>
          <a:xfrm>
            <a:off x="6577013" y="1208088"/>
            <a:ext cx="5383213" cy="50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62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A2E8B7-CA48-1A62-224C-6D7F6005B2E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883403" y="1689099"/>
            <a:ext cx="5003800" cy="4348163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2FD9BD3-5641-E0A4-29C3-41EA468A3D3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6096000" y="1601786"/>
            <a:ext cx="5559425" cy="452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57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1304</TotalTime>
  <Words>396</Words>
  <Application>Microsoft Office PowerPoint</Application>
  <PresentationFormat>Widescreen</PresentationFormat>
  <Paragraphs>57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Algerian</vt:lpstr>
      <vt:lpstr>Arial</vt:lpstr>
      <vt:lpstr>Bodoni MT</vt:lpstr>
      <vt:lpstr>Book Antiqua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Learning Objective </vt:lpstr>
      <vt:lpstr>PowerPoint Presentation</vt:lpstr>
      <vt:lpstr>      What is Sickle Cell Disease?  </vt:lpstr>
      <vt:lpstr>PowerPoint Presentation</vt:lpstr>
      <vt:lpstr>How is sickle cell Disease inherited </vt:lpstr>
      <vt:lpstr>PowerPoint Presentation</vt:lpstr>
      <vt:lpstr>PowerPoint Presentation</vt:lpstr>
      <vt:lpstr>How  Different Types Of Genotypes are Inherite</vt:lpstr>
      <vt:lpstr>HHHpHow is sickle cell Disease inherited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Dorothy Okoh</dc:creator>
  <cp:lastModifiedBy>Dorothy Okoh</cp:lastModifiedBy>
  <cp:revision>13</cp:revision>
  <dcterms:created xsi:type="dcterms:W3CDTF">2026-06-23T05:17:56Z</dcterms:created>
  <dcterms:modified xsi:type="dcterms:W3CDTF">2026-06-29T08:41:34Z</dcterms:modified>
</cp:coreProperties>
</file>